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0" r:id="rId1"/>
  </p:sldMasterIdLst>
  <p:notesMasterIdLst>
    <p:notesMasterId r:id="rId87"/>
  </p:notesMasterIdLst>
  <p:sldIdLst>
    <p:sldId id="256" r:id="rId2"/>
    <p:sldId id="545" r:id="rId3"/>
    <p:sldId id="547" r:id="rId4"/>
    <p:sldId id="444" r:id="rId5"/>
    <p:sldId id="548" r:id="rId6"/>
    <p:sldId id="549" r:id="rId7"/>
    <p:sldId id="550" r:id="rId8"/>
    <p:sldId id="551" r:id="rId9"/>
    <p:sldId id="552" r:id="rId10"/>
    <p:sldId id="598" r:id="rId11"/>
    <p:sldId id="599" r:id="rId12"/>
    <p:sldId id="600" r:id="rId13"/>
    <p:sldId id="642" r:id="rId14"/>
    <p:sldId id="601" r:id="rId15"/>
    <p:sldId id="553" r:id="rId16"/>
    <p:sldId id="631" r:id="rId17"/>
    <p:sldId id="632" r:id="rId18"/>
    <p:sldId id="633" r:id="rId19"/>
    <p:sldId id="554" r:id="rId20"/>
    <p:sldId id="555" r:id="rId21"/>
    <p:sldId id="556" r:id="rId22"/>
    <p:sldId id="557" r:id="rId23"/>
    <p:sldId id="634" r:id="rId24"/>
    <p:sldId id="635" r:id="rId25"/>
    <p:sldId id="637" r:id="rId26"/>
    <p:sldId id="629" r:id="rId27"/>
    <p:sldId id="558" r:id="rId28"/>
    <p:sldId id="559" r:id="rId29"/>
    <p:sldId id="560" r:id="rId30"/>
    <p:sldId id="561" r:id="rId31"/>
    <p:sldId id="562" r:id="rId32"/>
    <p:sldId id="563" r:id="rId33"/>
    <p:sldId id="564" r:id="rId34"/>
    <p:sldId id="565" r:id="rId35"/>
    <p:sldId id="566" r:id="rId36"/>
    <p:sldId id="567" r:id="rId37"/>
    <p:sldId id="573" r:id="rId38"/>
    <p:sldId id="574" r:id="rId39"/>
    <p:sldId id="575" r:id="rId40"/>
    <p:sldId id="576" r:id="rId41"/>
    <p:sldId id="577" r:id="rId42"/>
    <p:sldId id="578" r:id="rId43"/>
    <p:sldId id="579" r:id="rId44"/>
    <p:sldId id="580" r:id="rId45"/>
    <p:sldId id="581" r:id="rId46"/>
    <p:sldId id="589" r:id="rId47"/>
    <p:sldId id="590" r:id="rId48"/>
    <p:sldId id="591" r:id="rId49"/>
    <p:sldId id="592" r:id="rId50"/>
    <p:sldId id="593" r:id="rId51"/>
    <p:sldId id="594" r:id="rId52"/>
    <p:sldId id="595" r:id="rId53"/>
    <p:sldId id="596" r:id="rId54"/>
    <p:sldId id="638" r:id="rId55"/>
    <p:sldId id="643" r:id="rId56"/>
    <p:sldId id="644" r:id="rId57"/>
    <p:sldId id="597" r:id="rId58"/>
    <p:sldId id="645" r:id="rId59"/>
    <p:sldId id="602" r:id="rId60"/>
    <p:sldId id="603" r:id="rId61"/>
    <p:sldId id="604" r:id="rId62"/>
    <p:sldId id="605" r:id="rId63"/>
    <p:sldId id="606" r:id="rId64"/>
    <p:sldId id="607" r:id="rId65"/>
    <p:sldId id="608" r:id="rId66"/>
    <p:sldId id="609" r:id="rId67"/>
    <p:sldId id="611" r:id="rId68"/>
    <p:sldId id="639" r:id="rId69"/>
    <p:sldId id="612" r:id="rId70"/>
    <p:sldId id="614" r:id="rId71"/>
    <p:sldId id="615" r:id="rId72"/>
    <p:sldId id="613" r:id="rId73"/>
    <p:sldId id="616" r:id="rId74"/>
    <p:sldId id="617" r:id="rId75"/>
    <p:sldId id="618" r:id="rId76"/>
    <p:sldId id="619" r:id="rId77"/>
    <p:sldId id="620" r:id="rId78"/>
    <p:sldId id="621" r:id="rId79"/>
    <p:sldId id="622" r:id="rId80"/>
    <p:sldId id="640" r:id="rId81"/>
    <p:sldId id="624" r:id="rId82"/>
    <p:sldId id="625" r:id="rId83"/>
    <p:sldId id="626" r:id="rId84"/>
    <p:sldId id="627" r:id="rId85"/>
    <p:sldId id="641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4" autoAdjust="0"/>
    <p:restoredTop sz="94368" autoAdjust="0"/>
  </p:normalViewPr>
  <p:slideViewPr>
    <p:cSldViewPr>
      <p:cViewPr varScale="1">
        <p:scale>
          <a:sx n="119" d="100"/>
          <a:sy n="119" d="100"/>
        </p:scale>
        <p:origin x="360" y="192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951DD-4DF1-4571-83EB-38AC2FEBD740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27381-AA39-48A1-A649-7082EEC6BF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50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218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784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64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459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042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017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399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178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647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366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591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176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028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179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676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467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827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089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day = 5;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switch (day) {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1: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zh-CN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altLang="zh-CN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("Monday");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2: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zh-CN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altLang="zh-CN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("Tuesday");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3: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zh-CN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altLang="zh-CN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altLang="zh-CN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Wensday</a:t>
            </a:r>
            <a:r>
              <a:rPr lang="en-US" altLang="zh-CN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4: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zh-CN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altLang="zh-CN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("Thursday");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5: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zh-CN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altLang="zh-CN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("Friday");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6: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zh-CN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altLang="zh-CN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altLang="zh-CN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Satday</a:t>
            </a:r>
            <a:r>
              <a:rPr lang="en-US" altLang="zh-CN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"); break;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 7: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zh-CN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altLang="zh-CN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("Sunday"); 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669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循环变量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153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循环变量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1533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请个同学上来直接写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806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1224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请个同学上来直接写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806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请个同学上来直接写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806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请个同学上来直接写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8060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请个同学上来直接写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806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iLoop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  <a:p>
            <a:r>
              <a:rPr lang="nn-NO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(int i = 1; i &lt;= 5; i++) 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1; j &lt;= 5; j++) 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 = i * j;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(j == 3)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continue;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(i == 2)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iLoop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(p &gt;= 10)</a:t>
            </a:r>
          </a:p>
          <a:p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zh-CN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</a:t>
            </a:r>
            <a:r>
              <a:rPr lang="en-US" altLang="zh-CN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 + " ");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</a:p>
          <a:p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zh-CN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</a:t>
            </a:r>
            <a:r>
              <a:rPr lang="en-US" altLang="zh-CN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 + "  ");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zh-CN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altLang="zh-CN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553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iLoop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  <a:p>
            <a:r>
              <a:rPr lang="nn-NO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(int i = 1; i &lt;= 5; i++) {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(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 = 1; j &lt;= 5; j++) {</a:t>
            </a:r>
          </a:p>
          <a:p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 = i * j;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(j == 3)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continue;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(i == 2)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 </a:t>
            </a:r>
            <a:r>
              <a:rPr lang="en-US" altLang="zh-CN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iLoop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(p &gt;= 10)</a:t>
            </a:r>
          </a:p>
          <a:p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zh-CN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</a:t>
            </a:r>
            <a:r>
              <a:rPr lang="en-US" altLang="zh-CN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 + " ");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</a:p>
          <a:p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zh-CN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</a:t>
            </a:r>
            <a:r>
              <a:rPr lang="en-US" altLang="zh-CN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 + "  ");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zh-CN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altLang="zh-CN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18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816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636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821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531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992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27381-AA39-48A1-A649-7082EEC6BF7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194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7DDF5-8FB2-4CA4-ADC5-020D22AEBBCE}" type="datetime1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97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680E8-98A1-48EB-8718-63856BD62586}" type="datetime1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69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50FC-C9EB-4E05-8904-6CF44D3051B9}" type="datetime1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99785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13E05-91B8-4D1E-8D52-9ACF2950BA6E}" type="datetime1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26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B3E2C-1596-4F8D-A721-FA691D330E97}" type="datetime1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5566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88FB5-77C2-4D76-B111-5C136B47BB48}" type="datetime1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959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0AEB4-7794-4D9D-92E1-5C04B29CD36A}" type="datetime1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59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2EA6-D5FF-49A0-B568-90938191D35E}" type="datetime1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504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60FE-45DC-4C2E-B802-82952F5F252F}" type="datetime1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07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6C35-319A-424B-B9FA-49799D3C9820}" type="datetime1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021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537A-90BB-420B-A0B0-EEC7C16BD65B}" type="datetime1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07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250FC-C9EB-4E05-8904-6CF44D3051B9}" type="datetime1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bg object 17">
            <a:extLst>
              <a:ext uri="{FF2B5EF4-FFF2-40B4-BE49-F238E27FC236}">
                <a16:creationId xmlns:a16="http://schemas.microsoft.com/office/drawing/2014/main" id="{41B4E601-0A9A-804C-8BBD-1E82484712E5}"/>
              </a:ext>
            </a:extLst>
          </p:cNvPr>
          <p:cNvPicPr/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09728" y="954024"/>
            <a:ext cx="11653714" cy="6096"/>
          </a:xfrm>
          <a:prstGeom prst="rect">
            <a:avLst/>
          </a:prstGeom>
        </p:spPr>
      </p:pic>
      <p:pic>
        <p:nvPicPr>
          <p:cNvPr id="9" name="Picture 1042" descr="logo">
            <a:extLst>
              <a:ext uri="{FF2B5EF4-FFF2-40B4-BE49-F238E27FC236}">
                <a16:creationId xmlns:a16="http://schemas.microsoft.com/office/drawing/2014/main" id="{D5596C0B-974B-3A49-BE9E-00B76CC3ED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083" y="60685"/>
            <a:ext cx="632359" cy="84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66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4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057400" y="2133600"/>
            <a:ext cx="8153400" cy="1143000"/>
          </a:xfrm>
          <a:prstGeom prst="rect">
            <a:avLst/>
          </a:prstGeom>
          <a:noFill/>
          <a:ln/>
        </p:spPr>
        <p:txBody>
          <a:bodyPr/>
          <a:lstStyle/>
          <a:p>
            <a:pPr algn="ctr">
              <a:spcBef>
                <a:spcPts val="0"/>
              </a:spcBef>
            </a:pPr>
            <a:r>
              <a:rPr kumimoji="1" lang="en-US" altLang="zh-CN" kern="0" dirty="0">
                <a:solidFill>
                  <a:srgbClr val="333399"/>
                </a:solidFill>
                <a:latin typeface="Comic Sans MS" pitchFamily="66" charset="0"/>
                <a:ea typeface="华文新魏"/>
              </a:rPr>
              <a:t>JAVA</a:t>
            </a:r>
            <a:r>
              <a:rPr kumimoji="1" lang="zh-CN" altLang="en-US" sz="4800" kern="0" dirty="0">
                <a:solidFill>
                  <a:srgbClr val="333399"/>
                </a:solidFill>
                <a:latin typeface="Comic Sans MS" pitchFamily="66" charset="0"/>
                <a:ea typeface="华文新魏"/>
              </a:rPr>
              <a:t>语言程序设计</a:t>
            </a:r>
            <a:endParaRPr lang="zh-CN" altLang="en-US" sz="4800" kern="0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8"/>
          <p:cNvSpPr txBox="1">
            <a:spLocks noChangeArrowheads="1"/>
          </p:cNvSpPr>
          <p:nvPr/>
        </p:nvSpPr>
        <p:spPr bwMode="auto">
          <a:xfrm>
            <a:off x="3048000" y="40386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None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3333CC"/>
              </a:buClr>
              <a:defRPr/>
            </a:pPr>
            <a:r>
              <a:rPr lang="zh-CN" altLang="en-US" sz="4000" b="1" kern="0" dirty="0">
                <a:solidFill>
                  <a:srgbClr val="000000"/>
                </a:solidFill>
                <a:latin typeface="Comic Sans MS"/>
                <a:ea typeface="华文行楷"/>
              </a:rPr>
              <a:t>王宇翔</a:t>
            </a:r>
          </a:p>
          <a:p>
            <a:pPr>
              <a:buClr>
                <a:srgbClr val="3333CC"/>
              </a:buClr>
              <a:defRPr/>
            </a:pPr>
            <a:r>
              <a:rPr lang="en-US" altLang="zh-CN" b="1" kern="0" dirty="0">
                <a:solidFill>
                  <a:srgbClr val="FF0000"/>
                </a:solidFill>
                <a:latin typeface="Comic Sans MS"/>
                <a:ea typeface="华文行楷"/>
              </a:rPr>
              <a:t>lsswyx@hdu.edu.cn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F97FA6D-7A33-3444-AF4E-10FF2B58B16A}"/>
              </a:ext>
            </a:extLst>
          </p:cNvPr>
          <p:cNvSpPr/>
          <p:nvPr/>
        </p:nvSpPr>
        <p:spPr>
          <a:xfrm>
            <a:off x="47328" y="908720"/>
            <a:ext cx="117373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351584" y="1844824"/>
            <a:ext cx="7560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System.in.read</a:t>
            </a:r>
            <a:r>
              <a:rPr lang="en-US" altLang="zh-CN" sz="3200" dirty="0">
                <a:solidFill>
                  <a:srgbClr val="7030A0"/>
                </a:solidFill>
              </a:rPr>
              <a:t>()</a:t>
            </a:r>
          </a:p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System.in.read</a:t>
            </a:r>
            <a:r>
              <a:rPr lang="en-US" altLang="zh-CN" sz="3200" dirty="0">
                <a:solidFill>
                  <a:srgbClr val="7030A0"/>
                </a:solidFill>
              </a:rPr>
              <a:t>(byte[] b)</a:t>
            </a:r>
          </a:p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System.in.read</a:t>
            </a:r>
            <a:r>
              <a:rPr lang="en-US" altLang="zh-CN" sz="3200" dirty="0">
                <a:solidFill>
                  <a:srgbClr val="7030A0"/>
                </a:solidFill>
              </a:rPr>
              <a:t>(byte[] b, </a:t>
            </a:r>
            <a:r>
              <a:rPr lang="en-US" altLang="zh-CN" sz="3200" dirty="0" err="1">
                <a:solidFill>
                  <a:srgbClr val="7030A0"/>
                </a:solidFill>
              </a:rPr>
              <a:t>int</a:t>
            </a:r>
            <a:r>
              <a:rPr lang="en-US" altLang="zh-CN" sz="3200" dirty="0">
                <a:solidFill>
                  <a:srgbClr val="7030A0"/>
                </a:solidFill>
              </a:rPr>
              <a:t> off, </a:t>
            </a:r>
            <a:r>
              <a:rPr lang="en-US" altLang="zh-CN" sz="3200" dirty="0" err="1">
                <a:solidFill>
                  <a:srgbClr val="7030A0"/>
                </a:solidFill>
              </a:rPr>
              <a:t>int</a:t>
            </a:r>
            <a:r>
              <a:rPr lang="en-US" altLang="zh-CN" sz="3200" dirty="0">
                <a:solidFill>
                  <a:srgbClr val="7030A0"/>
                </a:solidFill>
              </a:rPr>
              <a:t> </a:t>
            </a:r>
            <a:r>
              <a:rPr lang="en-US" altLang="zh-CN" sz="3200" dirty="0" err="1">
                <a:solidFill>
                  <a:srgbClr val="7030A0"/>
                </a:solidFill>
              </a:rPr>
              <a:t>len</a:t>
            </a:r>
            <a:r>
              <a:rPr lang="en-US" altLang="zh-CN" sz="3200" dirty="0">
                <a:solidFill>
                  <a:srgbClr val="7030A0"/>
                </a:solidFill>
              </a:rPr>
              <a:t>)</a:t>
            </a:r>
          </a:p>
        </p:txBody>
      </p:sp>
      <p:pic>
        <p:nvPicPr>
          <p:cNvPr id="8" name="Picture 2" descr="C:\Users\Administrator\Desktop\java课件\pics\02\问号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450912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07768" y="4859869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以字节读取的标准输入：</a:t>
            </a: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所见非所得</a:t>
            </a:r>
          </a:p>
        </p:txBody>
      </p:sp>
      <p:pic>
        <p:nvPicPr>
          <p:cNvPr id="7" name="Picture 3" descr="C:\Users\Administrator\Desktop\java课件\pics\03\屏幕快照 2017-09-22 下午9.26.10.png">
            <a:extLst>
              <a:ext uri="{FF2B5EF4-FFF2-40B4-BE49-F238E27FC236}">
                <a16:creationId xmlns:a16="http://schemas.microsoft.com/office/drawing/2014/main" id="{7C21F646-0EB2-3340-88E1-6236D38AA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399" y="5728320"/>
            <a:ext cx="1999601" cy="61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Administrator\Desktop\java课件\pics\03\屏幕快照 2017-09-22 下午9.44.19.png">
            <a:extLst>
              <a:ext uri="{FF2B5EF4-FFF2-40B4-BE49-F238E27FC236}">
                <a16:creationId xmlns:a16="http://schemas.microsoft.com/office/drawing/2014/main" id="{3DB1C70D-8C86-0E44-9F7E-5DF3E9606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426" y="5718338"/>
            <a:ext cx="1870971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istrator\Desktop\java课件\pics\03\屏幕快照 2017-09-22 下午9.56.26.png">
            <a:extLst>
              <a:ext uri="{FF2B5EF4-FFF2-40B4-BE49-F238E27FC236}">
                <a16:creationId xmlns:a16="http://schemas.microsoft.com/office/drawing/2014/main" id="{DCCE2660-7367-CC4E-B8FA-744D30A01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5606691"/>
            <a:ext cx="2088234" cy="83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46757019-068B-EA4C-B5E0-D31B5B07BBA8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128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79376" y="1844824"/>
            <a:ext cx="7560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System.in.read</a:t>
            </a:r>
            <a:r>
              <a:rPr lang="en-US" altLang="zh-CN" sz="3200" dirty="0">
                <a:solidFill>
                  <a:srgbClr val="7030A0"/>
                </a:solidFill>
              </a:rPr>
              <a:t>()</a:t>
            </a:r>
          </a:p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System.in.read</a:t>
            </a:r>
            <a:r>
              <a:rPr lang="en-US" altLang="zh-CN" sz="3200" dirty="0">
                <a:solidFill>
                  <a:srgbClr val="7030A0"/>
                </a:solidFill>
              </a:rPr>
              <a:t>(byte[] b)</a:t>
            </a:r>
          </a:p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System.in.read</a:t>
            </a:r>
            <a:r>
              <a:rPr lang="en-US" altLang="zh-CN" sz="3200" dirty="0">
                <a:solidFill>
                  <a:srgbClr val="7030A0"/>
                </a:solidFill>
              </a:rPr>
              <a:t>(byte[] b, </a:t>
            </a:r>
            <a:r>
              <a:rPr lang="en-US" altLang="zh-CN" sz="3200" dirty="0" err="1">
                <a:solidFill>
                  <a:srgbClr val="7030A0"/>
                </a:solidFill>
              </a:rPr>
              <a:t>int</a:t>
            </a:r>
            <a:r>
              <a:rPr lang="en-US" altLang="zh-CN" sz="3200" dirty="0">
                <a:solidFill>
                  <a:srgbClr val="7030A0"/>
                </a:solidFill>
              </a:rPr>
              <a:t> off, </a:t>
            </a:r>
            <a:r>
              <a:rPr lang="en-US" altLang="zh-CN" sz="3200" dirty="0" err="1">
                <a:solidFill>
                  <a:srgbClr val="7030A0"/>
                </a:solidFill>
              </a:rPr>
              <a:t>int</a:t>
            </a:r>
            <a:r>
              <a:rPr lang="en-US" altLang="zh-CN" sz="3200" dirty="0">
                <a:solidFill>
                  <a:srgbClr val="7030A0"/>
                </a:solidFill>
              </a:rPr>
              <a:t> </a:t>
            </a:r>
            <a:r>
              <a:rPr lang="en-US" altLang="zh-CN" sz="3200" dirty="0" err="1">
                <a:solidFill>
                  <a:srgbClr val="7030A0"/>
                </a:solidFill>
              </a:rPr>
              <a:t>len</a:t>
            </a:r>
            <a:r>
              <a:rPr lang="en-US" altLang="zh-CN" sz="3200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5" name="矩形 4"/>
          <p:cNvSpPr/>
          <p:nvPr/>
        </p:nvSpPr>
        <p:spPr>
          <a:xfrm>
            <a:off x="515888" y="491434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char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x = (</a:t>
            </a:r>
            <a:r>
              <a:rPr lang="en-US" altLang="zh-CN" sz="2400" b="1" dirty="0">
                <a:solidFill>
                  <a:srgbClr val="C00000"/>
                </a:solidFill>
              </a:rPr>
              <a:t>char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System.</a:t>
            </a:r>
            <a:r>
              <a:rPr lang="en-US" altLang="zh-CN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in.read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r>
              <a:rPr lang="en-US" altLang="zh-CN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System.</a:t>
            </a:r>
            <a:r>
              <a:rPr lang="en-US" altLang="zh-CN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out.println</a:t>
            </a:r>
            <a:r>
              <a:rPr lang="en-US" altLang="zh-CN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(x);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4547" y="4077073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读入的数据需要进行转换（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ASCII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码转换）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66892" y="4861610"/>
            <a:ext cx="2125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输入：</a:t>
            </a:r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</a:t>
            </a:r>
          </a:p>
          <a:p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输入流中：</a:t>
            </a:r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97</a:t>
            </a:r>
          </a:p>
          <a:p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字符</a:t>
            </a:r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a</a:t>
            </a: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3F402325-9872-2C46-8185-04544FB050EE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2" descr="常用ASCII码表对照表_第1页">
            <a:extLst>
              <a:ext uri="{FF2B5EF4-FFF2-40B4-BE49-F238E27FC236}">
                <a16:creationId xmlns:a16="http://schemas.microsoft.com/office/drawing/2014/main" id="{BCD6B7E4-55EE-2F41-A2B7-84148AAAA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53" y="-10712"/>
            <a:ext cx="4935139" cy="69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00E7287-B08F-E74E-B524-110438B15595}"/>
              </a:ext>
            </a:extLst>
          </p:cNvPr>
          <p:cNvSpPr/>
          <p:nvPr/>
        </p:nvSpPr>
        <p:spPr>
          <a:xfrm>
            <a:off x="10056440" y="1680621"/>
            <a:ext cx="936104" cy="1781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4083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68537" y="1799637"/>
            <a:ext cx="7560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System.in.read</a:t>
            </a:r>
            <a:r>
              <a:rPr lang="en-US" altLang="zh-CN" sz="3200" dirty="0">
                <a:solidFill>
                  <a:srgbClr val="7030A0"/>
                </a:solidFill>
              </a:rPr>
              <a:t>()</a:t>
            </a:r>
          </a:p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System.in.read</a:t>
            </a:r>
            <a:r>
              <a:rPr lang="en-US" altLang="zh-CN" sz="3200" dirty="0">
                <a:solidFill>
                  <a:srgbClr val="7030A0"/>
                </a:solidFill>
              </a:rPr>
              <a:t>(byte[] b)</a:t>
            </a:r>
          </a:p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System.in.read</a:t>
            </a:r>
            <a:r>
              <a:rPr lang="en-US" altLang="zh-CN" sz="3200" dirty="0">
                <a:solidFill>
                  <a:srgbClr val="7030A0"/>
                </a:solidFill>
              </a:rPr>
              <a:t>(byte[] b, </a:t>
            </a:r>
            <a:r>
              <a:rPr lang="en-US" altLang="zh-CN" sz="3200" dirty="0" err="1">
                <a:solidFill>
                  <a:srgbClr val="7030A0"/>
                </a:solidFill>
              </a:rPr>
              <a:t>int</a:t>
            </a:r>
            <a:r>
              <a:rPr lang="en-US" altLang="zh-CN" sz="3200" dirty="0">
                <a:solidFill>
                  <a:srgbClr val="7030A0"/>
                </a:solidFill>
              </a:rPr>
              <a:t> off, </a:t>
            </a:r>
            <a:r>
              <a:rPr lang="en-US" altLang="zh-CN" sz="3200" dirty="0" err="1">
                <a:solidFill>
                  <a:srgbClr val="7030A0"/>
                </a:solidFill>
              </a:rPr>
              <a:t>int</a:t>
            </a:r>
            <a:r>
              <a:rPr lang="en-US" altLang="zh-CN" sz="3200" dirty="0">
                <a:solidFill>
                  <a:srgbClr val="7030A0"/>
                </a:solidFill>
              </a:rPr>
              <a:t> </a:t>
            </a:r>
            <a:r>
              <a:rPr lang="en-US" altLang="zh-CN" sz="3200" dirty="0" err="1">
                <a:solidFill>
                  <a:srgbClr val="7030A0"/>
                </a:solidFill>
              </a:rPr>
              <a:t>len</a:t>
            </a:r>
            <a:r>
              <a:rPr lang="en-US" altLang="zh-CN" sz="3200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5" name="矩形 4"/>
          <p:cNvSpPr/>
          <p:nvPr/>
        </p:nvSpPr>
        <p:spPr>
          <a:xfrm>
            <a:off x="505049" y="486916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 err="1">
                <a:solidFill>
                  <a:srgbClr val="C00000"/>
                </a:solidFill>
              </a:rPr>
              <a:t>int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x =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System.</a:t>
            </a:r>
            <a:r>
              <a:rPr lang="en-US" altLang="zh-CN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in.read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r>
              <a:rPr lang="en-US" altLang="zh-CN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 = x-48;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System.</a:t>
            </a:r>
            <a:r>
              <a:rPr lang="en-US" altLang="zh-CN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out.println</a:t>
            </a:r>
            <a:r>
              <a:rPr lang="en-US" altLang="zh-CN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(x);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3708" y="4031886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读入的数据需要进行转换（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ASCII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码转换）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24133" y="4961492"/>
            <a:ext cx="2125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输入：</a:t>
            </a:r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8</a:t>
            </a:r>
          </a:p>
          <a:p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输入流中：</a:t>
            </a:r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56</a:t>
            </a:r>
          </a:p>
          <a:p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x-48</a:t>
            </a:r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8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B6D8A6D1-87A8-A349-AF41-D4E652221443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62" name="Picture 2" descr="常用ASCII码表对照表_第1页">
            <a:extLst>
              <a:ext uri="{FF2B5EF4-FFF2-40B4-BE49-F238E27FC236}">
                <a16:creationId xmlns:a16="http://schemas.microsoft.com/office/drawing/2014/main" id="{F327B4AD-F6AC-6D46-89BB-6849ADE40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53" y="-10712"/>
            <a:ext cx="4935139" cy="69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EB4107E-9613-384C-8A2A-D3314E75665D}"/>
              </a:ext>
            </a:extLst>
          </p:cNvPr>
          <p:cNvSpPr/>
          <p:nvPr/>
        </p:nvSpPr>
        <p:spPr>
          <a:xfrm>
            <a:off x="8472264" y="4005064"/>
            <a:ext cx="936104" cy="1781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4607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68537" y="1799637"/>
            <a:ext cx="7560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System.in.read</a:t>
            </a:r>
            <a:r>
              <a:rPr lang="en-US" altLang="zh-CN" sz="3200" dirty="0">
                <a:solidFill>
                  <a:srgbClr val="7030A0"/>
                </a:solidFill>
              </a:rPr>
              <a:t>()</a:t>
            </a:r>
          </a:p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System.in.read</a:t>
            </a:r>
            <a:r>
              <a:rPr lang="en-US" altLang="zh-CN" sz="3200" dirty="0">
                <a:solidFill>
                  <a:srgbClr val="7030A0"/>
                </a:solidFill>
              </a:rPr>
              <a:t>(byte[] b)</a:t>
            </a:r>
          </a:p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System.in.read</a:t>
            </a:r>
            <a:r>
              <a:rPr lang="en-US" altLang="zh-CN" sz="3200" dirty="0">
                <a:solidFill>
                  <a:srgbClr val="7030A0"/>
                </a:solidFill>
              </a:rPr>
              <a:t>(byte[] b, </a:t>
            </a:r>
            <a:r>
              <a:rPr lang="en-US" altLang="zh-CN" sz="3200" dirty="0" err="1">
                <a:solidFill>
                  <a:srgbClr val="7030A0"/>
                </a:solidFill>
              </a:rPr>
              <a:t>int</a:t>
            </a:r>
            <a:r>
              <a:rPr lang="en-US" altLang="zh-CN" sz="3200" dirty="0">
                <a:solidFill>
                  <a:srgbClr val="7030A0"/>
                </a:solidFill>
              </a:rPr>
              <a:t> off, </a:t>
            </a:r>
            <a:r>
              <a:rPr lang="en-US" altLang="zh-CN" sz="3200" dirty="0" err="1">
                <a:solidFill>
                  <a:srgbClr val="7030A0"/>
                </a:solidFill>
              </a:rPr>
              <a:t>int</a:t>
            </a:r>
            <a:r>
              <a:rPr lang="en-US" altLang="zh-CN" sz="3200" dirty="0">
                <a:solidFill>
                  <a:srgbClr val="7030A0"/>
                </a:solidFill>
              </a:rPr>
              <a:t> </a:t>
            </a:r>
            <a:r>
              <a:rPr lang="en-US" altLang="zh-CN" sz="3200" dirty="0" err="1">
                <a:solidFill>
                  <a:srgbClr val="7030A0"/>
                </a:solidFill>
              </a:rPr>
              <a:t>len</a:t>
            </a:r>
            <a:r>
              <a:rPr lang="en-US" altLang="zh-CN" sz="3200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5" name="矩形 4"/>
          <p:cNvSpPr/>
          <p:nvPr/>
        </p:nvSpPr>
        <p:spPr>
          <a:xfrm>
            <a:off x="505049" y="486916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char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x = (</a:t>
            </a:r>
            <a:r>
              <a:rPr lang="en-US" altLang="zh-CN" sz="2400" b="1" dirty="0">
                <a:solidFill>
                  <a:srgbClr val="C00000"/>
                </a:solidFill>
              </a:rPr>
              <a:t>char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System.</a:t>
            </a:r>
            <a:r>
              <a:rPr lang="en-US" altLang="zh-CN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in.read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r>
              <a:rPr lang="en-US" altLang="zh-CN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System.</a:t>
            </a:r>
            <a:r>
              <a:rPr lang="en-US" altLang="zh-CN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out.println</a:t>
            </a:r>
            <a:r>
              <a:rPr lang="en-US" altLang="zh-CN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(x);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3708" y="4031886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读入的数据需要进行转换（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ASCII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码转换）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49746" y="4899548"/>
            <a:ext cx="2125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输入：</a:t>
            </a:r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8</a:t>
            </a:r>
          </a:p>
          <a:p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输入流中：</a:t>
            </a:r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56</a:t>
            </a:r>
          </a:p>
          <a:p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char</a:t>
            </a:r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：‘</a:t>
            </a:r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’</a:t>
            </a:r>
            <a:endParaRPr lang="en-US" altLang="zh-CN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B6D8A6D1-87A8-A349-AF41-D4E652221443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62" name="Picture 2" descr="常用ASCII码表对照表_第1页">
            <a:extLst>
              <a:ext uri="{FF2B5EF4-FFF2-40B4-BE49-F238E27FC236}">
                <a16:creationId xmlns:a16="http://schemas.microsoft.com/office/drawing/2014/main" id="{F327B4AD-F6AC-6D46-89BB-6849ADE40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53" y="-10712"/>
            <a:ext cx="4935139" cy="69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235A1AC-1DB2-9140-80D2-886C22BEB9F9}"/>
              </a:ext>
            </a:extLst>
          </p:cNvPr>
          <p:cNvSpPr/>
          <p:nvPr/>
        </p:nvSpPr>
        <p:spPr>
          <a:xfrm>
            <a:off x="8498222" y="5229200"/>
            <a:ext cx="936104" cy="1781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5112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351584" y="1844824"/>
            <a:ext cx="7560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System.in.read</a:t>
            </a:r>
            <a:r>
              <a:rPr lang="en-US" altLang="zh-CN" sz="3200" dirty="0">
                <a:solidFill>
                  <a:srgbClr val="7030A0"/>
                </a:solidFill>
              </a:rPr>
              <a:t>()</a:t>
            </a:r>
          </a:p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System.in.read</a:t>
            </a:r>
            <a:r>
              <a:rPr lang="en-US" altLang="zh-CN" sz="3200" dirty="0">
                <a:solidFill>
                  <a:srgbClr val="7030A0"/>
                </a:solidFill>
              </a:rPr>
              <a:t>(byte[] b)</a:t>
            </a:r>
          </a:p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System.in.read</a:t>
            </a:r>
            <a:r>
              <a:rPr lang="en-US" altLang="zh-CN" sz="3200" dirty="0">
                <a:solidFill>
                  <a:srgbClr val="7030A0"/>
                </a:solidFill>
              </a:rPr>
              <a:t>(byte[] b, </a:t>
            </a:r>
            <a:r>
              <a:rPr lang="en-US" altLang="zh-CN" sz="3200" dirty="0" err="1">
                <a:solidFill>
                  <a:srgbClr val="7030A0"/>
                </a:solidFill>
              </a:rPr>
              <a:t>int</a:t>
            </a:r>
            <a:r>
              <a:rPr lang="en-US" altLang="zh-CN" sz="3200" dirty="0">
                <a:solidFill>
                  <a:srgbClr val="7030A0"/>
                </a:solidFill>
              </a:rPr>
              <a:t> off, </a:t>
            </a:r>
            <a:r>
              <a:rPr lang="en-US" altLang="zh-CN" sz="3200" dirty="0" err="1">
                <a:solidFill>
                  <a:srgbClr val="7030A0"/>
                </a:solidFill>
              </a:rPr>
              <a:t>int</a:t>
            </a:r>
            <a:r>
              <a:rPr lang="en-US" altLang="zh-CN" sz="3200" dirty="0">
                <a:solidFill>
                  <a:srgbClr val="7030A0"/>
                </a:solidFill>
              </a:rPr>
              <a:t> </a:t>
            </a:r>
            <a:r>
              <a:rPr lang="en-US" altLang="zh-CN" sz="3200" dirty="0" err="1">
                <a:solidFill>
                  <a:srgbClr val="7030A0"/>
                </a:solidFill>
              </a:rPr>
              <a:t>len</a:t>
            </a:r>
            <a:r>
              <a:rPr lang="en-US" altLang="zh-CN" sz="3200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5" name="矩形 4"/>
          <p:cNvSpPr/>
          <p:nvPr/>
        </p:nvSpPr>
        <p:spPr>
          <a:xfrm>
            <a:off x="2388096" y="491434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 err="1">
                <a:solidFill>
                  <a:srgbClr val="C00000"/>
                </a:solidFill>
              </a:rPr>
              <a:t>int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x =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System.</a:t>
            </a:r>
            <a:r>
              <a:rPr lang="en-US" altLang="zh-CN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in.read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r>
              <a:rPr lang="en-US" altLang="zh-CN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 = x-48;</a:t>
            </a:r>
          </a:p>
          <a:p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System.</a:t>
            </a:r>
            <a:r>
              <a:rPr lang="en-US" altLang="zh-CN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out.println</a:t>
            </a:r>
            <a:r>
              <a:rPr lang="en-US" altLang="zh-CN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(x);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6755" y="4077073"/>
            <a:ext cx="7761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无法获取超过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的数字（会认为输入的是“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”和“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”）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39100" y="4861610"/>
            <a:ext cx="2125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输入：</a:t>
            </a:r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82</a:t>
            </a:r>
          </a:p>
          <a:p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输入流中：</a:t>
            </a:r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56 50</a:t>
            </a:r>
          </a:p>
          <a:p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x-48</a:t>
            </a:r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8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699DA4A7-E0BF-9842-BBEF-3DF3264BAEC8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4700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032104" y="1412776"/>
            <a:ext cx="4968552" cy="96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7030A0"/>
                </a:solidFill>
              </a:rPr>
              <a:t>用</a:t>
            </a:r>
            <a:r>
              <a:rPr lang="en-US" altLang="zh-CN" sz="2000" dirty="0">
                <a:solidFill>
                  <a:srgbClr val="7030A0"/>
                </a:solidFill>
              </a:rPr>
              <a:t>Scanner</a:t>
            </a:r>
            <a:r>
              <a:rPr lang="zh-CN" altLang="en-US" sz="2000" dirty="0">
                <a:solidFill>
                  <a:srgbClr val="7030A0"/>
                </a:solidFill>
              </a:rPr>
              <a:t>类对标准输入进行封装</a:t>
            </a:r>
            <a:endParaRPr lang="en-US" altLang="zh-CN" sz="2000" dirty="0">
              <a:solidFill>
                <a:srgbClr val="7030A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7030A0"/>
                </a:solidFill>
              </a:rPr>
              <a:t>使用</a:t>
            </a:r>
            <a:r>
              <a:rPr lang="en-US" altLang="zh-CN" sz="2000" dirty="0">
                <a:solidFill>
                  <a:srgbClr val="7030A0"/>
                </a:solidFill>
              </a:rPr>
              <a:t>Scanner</a:t>
            </a:r>
            <a:r>
              <a:rPr lang="zh-CN" altLang="en-US" sz="2000" dirty="0">
                <a:solidFill>
                  <a:srgbClr val="7030A0"/>
                </a:solidFill>
              </a:rPr>
              <a:t>中提供的各种函数</a:t>
            </a:r>
            <a:endParaRPr lang="en-US" altLang="zh-CN" sz="2000" dirty="0">
              <a:solidFill>
                <a:srgbClr val="7030A0"/>
              </a:solidFill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FF0F6D1-2584-EF44-91F1-77FD3AF5CBA8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47294" y="3429000"/>
            <a:ext cx="4386167" cy="2353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2060"/>
                </a:solidFill>
              </a:rPr>
              <a:t>* </a:t>
            </a:r>
            <a:r>
              <a:rPr lang="en-US" altLang="zh-CN" sz="2000" dirty="0" err="1">
                <a:solidFill>
                  <a:srgbClr val="002060"/>
                </a:solidFill>
              </a:rPr>
              <a:t>s.next</a:t>
            </a:r>
            <a:r>
              <a:rPr lang="en-US" altLang="zh-CN" sz="2000" dirty="0">
                <a:solidFill>
                  <a:srgbClr val="002060"/>
                </a:solidFill>
              </a:rPr>
              <a:t>()</a:t>
            </a:r>
            <a:r>
              <a:rPr lang="zh-CN" altLang="en-US" sz="2000" dirty="0">
                <a:solidFill>
                  <a:srgbClr val="002060"/>
                </a:solidFill>
              </a:rPr>
              <a:t>输入一个不含空格的字符串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2060"/>
                </a:solidFill>
              </a:rPr>
              <a:t>* </a:t>
            </a:r>
            <a:r>
              <a:rPr lang="en-US" altLang="zh-CN" sz="2000" dirty="0" err="1">
                <a:solidFill>
                  <a:srgbClr val="002060"/>
                </a:solidFill>
              </a:rPr>
              <a:t>s.nextLine</a:t>
            </a:r>
            <a:r>
              <a:rPr lang="en-US" altLang="zh-CN" sz="2000" dirty="0">
                <a:solidFill>
                  <a:srgbClr val="002060"/>
                </a:solidFill>
              </a:rPr>
              <a:t>()</a:t>
            </a:r>
            <a:r>
              <a:rPr lang="zh-CN" altLang="en-US" sz="2000" dirty="0">
                <a:solidFill>
                  <a:srgbClr val="002060"/>
                </a:solidFill>
              </a:rPr>
              <a:t>输入一个任意字符串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2060"/>
                </a:solidFill>
              </a:rPr>
              <a:t>* </a:t>
            </a:r>
            <a:r>
              <a:rPr lang="en-US" altLang="zh-CN" sz="2000" dirty="0" err="1">
                <a:solidFill>
                  <a:srgbClr val="002060"/>
                </a:solidFill>
              </a:rPr>
              <a:t>s.nextInt</a:t>
            </a:r>
            <a:r>
              <a:rPr lang="en-US" altLang="zh-CN" sz="2000" dirty="0">
                <a:solidFill>
                  <a:srgbClr val="002060"/>
                </a:solidFill>
              </a:rPr>
              <a:t>():</a:t>
            </a:r>
            <a:r>
              <a:rPr lang="zh-CN" altLang="en-US" sz="2000" dirty="0">
                <a:solidFill>
                  <a:srgbClr val="002060"/>
                </a:solidFill>
              </a:rPr>
              <a:t>输入一个整数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2060"/>
                </a:solidFill>
              </a:rPr>
              <a:t>* </a:t>
            </a:r>
            <a:r>
              <a:rPr lang="en-US" altLang="zh-CN" sz="2000" dirty="0" err="1">
                <a:solidFill>
                  <a:srgbClr val="002060"/>
                </a:solidFill>
              </a:rPr>
              <a:t>s.nextDouble</a:t>
            </a:r>
            <a:r>
              <a:rPr lang="en-US" altLang="zh-CN" sz="2000" dirty="0">
                <a:solidFill>
                  <a:srgbClr val="002060"/>
                </a:solidFill>
              </a:rPr>
              <a:t>():</a:t>
            </a:r>
            <a:r>
              <a:rPr lang="zh-CN" altLang="en-US" sz="2000" dirty="0">
                <a:solidFill>
                  <a:srgbClr val="002060"/>
                </a:solidFill>
              </a:rPr>
              <a:t>输入一个</a:t>
            </a:r>
            <a:r>
              <a:rPr lang="en-US" altLang="zh-CN" sz="2000" dirty="0">
                <a:solidFill>
                  <a:srgbClr val="002060"/>
                </a:solidFill>
              </a:rPr>
              <a:t>double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2060"/>
                </a:solidFill>
              </a:rPr>
              <a:t>* </a:t>
            </a:r>
            <a:r>
              <a:rPr lang="en-US" altLang="zh-CN" sz="2000" dirty="0" err="1">
                <a:solidFill>
                  <a:srgbClr val="002060"/>
                </a:solidFill>
              </a:rPr>
              <a:t>s.nextByte</a:t>
            </a:r>
            <a:r>
              <a:rPr lang="en-US" altLang="zh-CN" sz="2000" dirty="0">
                <a:solidFill>
                  <a:srgbClr val="002060"/>
                </a:solidFill>
              </a:rPr>
              <a:t>():</a:t>
            </a:r>
            <a:r>
              <a:rPr lang="zh-CN" altLang="en-US" sz="2000" dirty="0">
                <a:solidFill>
                  <a:srgbClr val="002060"/>
                </a:solidFill>
              </a:rPr>
              <a:t>输入一个字符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7098275-35BD-134E-9FBA-D22D9365A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1" y="1083276"/>
            <a:ext cx="6120680" cy="56970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4689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FF0F6D1-2584-EF44-91F1-77FD3AF5CBA8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0A8FDE-A52F-8E4B-8092-B02A0B4FF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1" y="1083276"/>
            <a:ext cx="6120680" cy="5697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7B15DF7-5D5A-A949-B24F-E0C94DA3B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1054034"/>
            <a:ext cx="3325459" cy="33139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A23899C-E31F-E641-A3A8-6033428A6ADB}"/>
              </a:ext>
            </a:extLst>
          </p:cNvPr>
          <p:cNvSpPr/>
          <p:nvPr/>
        </p:nvSpPr>
        <p:spPr>
          <a:xfrm>
            <a:off x="7176120" y="4450825"/>
            <a:ext cx="4386167" cy="2353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2060"/>
                </a:solidFill>
              </a:rPr>
              <a:t>* </a:t>
            </a:r>
            <a:r>
              <a:rPr lang="en-US" altLang="zh-CN" sz="2000" dirty="0" err="1">
                <a:solidFill>
                  <a:srgbClr val="002060"/>
                </a:solidFill>
              </a:rPr>
              <a:t>s.next</a:t>
            </a:r>
            <a:r>
              <a:rPr lang="en-US" altLang="zh-CN" sz="2000" dirty="0">
                <a:solidFill>
                  <a:srgbClr val="002060"/>
                </a:solidFill>
              </a:rPr>
              <a:t>()</a:t>
            </a:r>
            <a:r>
              <a:rPr lang="zh-CN" altLang="en-US" sz="2000" dirty="0">
                <a:solidFill>
                  <a:srgbClr val="002060"/>
                </a:solidFill>
              </a:rPr>
              <a:t>输入一个不含空格的字符串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2060"/>
                </a:solidFill>
              </a:rPr>
              <a:t>* </a:t>
            </a:r>
            <a:r>
              <a:rPr lang="en-US" altLang="zh-CN" sz="2000" dirty="0" err="1">
                <a:solidFill>
                  <a:srgbClr val="002060"/>
                </a:solidFill>
              </a:rPr>
              <a:t>s.nextLine</a:t>
            </a:r>
            <a:r>
              <a:rPr lang="en-US" altLang="zh-CN" sz="2000" dirty="0">
                <a:solidFill>
                  <a:srgbClr val="002060"/>
                </a:solidFill>
              </a:rPr>
              <a:t>()</a:t>
            </a:r>
            <a:r>
              <a:rPr lang="zh-CN" altLang="en-US" sz="2000" dirty="0">
                <a:solidFill>
                  <a:srgbClr val="002060"/>
                </a:solidFill>
              </a:rPr>
              <a:t>输入一个任意字符串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2060"/>
                </a:solidFill>
              </a:rPr>
              <a:t>* </a:t>
            </a:r>
            <a:r>
              <a:rPr lang="en-US" altLang="zh-CN" sz="2000" dirty="0" err="1">
                <a:solidFill>
                  <a:srgbClr val="002060"/>
                </a:solidFill>
              </a:rPr>
              <a:t>s.nextInt</a:t>
            </a:r>
            <a:r>
              <a:rPr lang="en-US" altLang="zh-CN" sz="2000" dirty="0">
                <a:solidFill>
                  <a:srgbClr val="002060"/>
                </a:solidFill>
              </a:rPr>
              <a:t>():</a:t>
            </a:r>
            <a:r>
              <a:rPr lang="zh-CN" altLang="en-US" sz="2000" dirty="0">
                <a:solidFill>
                  <a:srgbClr val="002060"/>
                </a:solidFill>
              </a:rPr>
              <a:t>输入一个整数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2060"/>
                </a:solidFill>
              </a:rPr>
              <a:t>* </a:t>
            </a:r>
            <a:r>
              <a:rPr lang="en-US" altLang="zh-CN" sz="2000" dirty="0" err="1">
                <a:solidFill>
                  <a:srgbClr val="002060"/>
                </a:solidFill>
              </a:rPr>
              <a:t>s.nextDouble</a:t>
            </a:r>
            <a:r>
              <a:rPr lang="en-US" altLang="zh-CN" sz="2000" dirty="0">
                <a:solidFill>
                  <a:srgbClr val="002060"/>
                </a:solidFill>
              </a:rPr>
              <a:t>():</a:t>
            </a:r>
            <a:r>
              <a:rPr lang="zh-CN" altLang="en-US" sz="2000" dirty="0">
                <a:solidFill>
                  <a:srgbClr val="002060"/>
                </a:solidFill>
              </a:rPr>
              <a:t>输入一个</a:t>
            </a:r>
            <a:r>
              <a:rPr lang="en-US" altLang="zh-CN" sz="2000" dirty="0">
                <a:solidFill>
                  <a:srgbClr val="002060"/>
                </a:solidFill>
              </a:rPr>
              <a:t>double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2060"/>
                </a:solidFill>
              </a:rPr>
              <a:t>* </a:t>
            </a:r>
            <a:r>
              <a:rPr lang="en-US" altLang="zh-CN" sz="2000" dirty="0" err="1">
                <a:solidFill>
                  <a:srgbClr val="002060"/>
                </a:solidFill>
              </a:rPr>
              <a:t>s.nextByte</a:t>
            </a:r>
            <a:r>
              <a:rPr lang="en-US" altLang="zh-CN" sz="2000" dirty="0">
                <a:solidFill>
                  <a:srgbClr val="002060"/>
                </a:solidFill>
              </a:rPr>
              <a:t>():</a:t>
            </a:r>
            <a:r>
              <a:rPr lang="zh-CN" altLang="en-US" sz="2000" dirty="0">
                <a:solidFill>
                  <a:srgbClr val="002060"/>
                </a:solidFill>
              </a:rPr>
              <a:t>输入一个字符</a:t>
            </a:r>
          </a:p>
        </p:txBody>
      </p:sp>
    </p:spTree>
    <p:extLst>
      <p:ext uri="{BB962C8B-B14F-4D97-AF65-F5344CB8AC3E}">
        <p14:creationId xmlns:p14="http://schemas.microsoft.com/office/powerpoint/2010/main" val="620614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FF0F6D1-2584-EF44-91F1-77FD3AF5CBA8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405CF2-BD19-2B4B-98F5-C0C7993C8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1" y="1083276"/>
            <a:ext cx="6120680" cy="5697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A51F1F-823E-1547-B506-B19CA9569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1933579"/>
            <a:ext cx="5904655" cy="8418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AC489CE-5E9D-D441-884D-FF6BD09E6D7C}"/>
              </a:ext>
            </a:extLst>
          </p:cNvPr>
          <p:cNvSpPr/>
          <p:nvPr/>
        </p:nvSpPr>
        <p:spPr>
          <a:xfrm>
            <a:off x="1055440" y="2564904"/>
            <a:ext cx="4176464" cy="4320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DDD6873-DAB7-1143-949D-97234BD82262}"/>
              </a:ext>
            </a:extLst>
          </p:cNvPr>
          <p:cNvCxnSpPr>
            <a:stCxn id="8" idx="3"/>
            <a:endCxn id="3" idx="1"/>
          </p:cNvCxnSpPr>
          <p:nvPr/>
        </p:nvCxnSpPr>
        <p:spPr>
          <a:xfrm flipV="1">
            <a:off x="5231904" y="2354505"/>
            <a:ext cx="720080" cy="426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276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FF0F6D1-2584-EF44-91F1-77FD3AF5CBA8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86BCDC-761B-0C48-9055-4BFE434A7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6" y="1072629"/>
            <a:ext cx="5202827" cy="57407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FCF1BE-196E-8B41-90DF-88E64759C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964" y="1340768"/>
            <a:ext cx="5571985" cy="35283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3BB9326-76EC-7E4D-800B-98E24A8F328C}"/>
              </a:ext>
            </a:extLst>
          </p:cNvPr>
          <p:cNvSpPr txBox="1"/>
          <p:nvPr/>
        </p:nvSpPr>
        <p:spPr>
          <a:xfrm>
            <a:off x="6516028" y="5385858"/>
            <a:ext cx="5089855" cy="880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/>
              <a:t>标准输入流关闭后在当前程序逻辑中无法再开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/>
              <a:t>在程序最后确定不再使用时再关闭</a:t>
            </a:r>
          </a:p>
        </p:txBody>
      </p:sp>
    </p:spTree>
    <p:extLst>
      <p:ext uri="{BB962C8B-B14F-4D97-AF65-F5344CB8AC3E}">
        <p14:creationId xmlns:p14="http://schemas.microsoft.com/office/powerpoint/2010/main" val="477397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351584" y="1844824"/>
            <a:ext cx="7632848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buSzPct val="90000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标准输出：向标准输出</a:t>
            </a:r>
            <a:r>
              <a:rPr lang="zh-CN" altLang="en-US" sz="2800" dirty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rPr>
              <a:t>流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(Stream)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输出数据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609600" indent="-609600">
              <a:buSzPct val="90000"/>
            </a:pPr>
            <a:endParaRPr lang="en-US" altLang="zh-CN" sz="3200" dirty="0"/>
          </a:p>
          <a:p>
            <a:pPr marL="609600" indent="-609600">
              <a:buSzPct val="90000"/>
            </a:pPr>
            <a:endParaRPr lang="en-US" altLang="zh-CN" sz="3200" dirty="0"/>
          </a:p>
          <a:p>
            <a:pPr marL="609600" indent="-609600">
              <a:buSzPct val="90000"/>
            </a:pPr>
            <a:endParaRPr lang="en-US" altLang="zh-CN" sz="3200" dirty="0"/>
          </a:p>
          <a:p>
            <a:pPr marL="609600" indent="-609600">
              <a:buSzPct val="90000"/>
            </a:pPr>
            <a:endParaRPr lang="en-US" altLang="zh-CN" sz="3200" dirty="0"/>
          </a:p>
          <a:p>
            <a:pPr marL="609600" indent="-609600">
              <a:buSzPct val="90000"/>
            </a:pPr>
            <a:endParaRPr lang="en-US" altLang="zh-CN" sz="3200" dirty="0">
              <a:solidFill>
                <a:schemeClr val="accent1"/>
              </a:solidFill>
            </a:endParaRPr>
          </a:p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System.out.println</a:t>
            </a:r>
            <a:r>
              <a:rPr lang="en-US" altLang="zh-CN" sz="3200" dirty="0">
                <a:solidFill>
                  <a:srgbClr val="7030A0"/>
                </a:solidFill>
              </a:rPr>
              <a:t>();</a:t>
            </a:r>
          </a:p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System.out.println</a:t>
            </a:r>
            <a:r>
              <a:rPr lang="en-US" altLang="zh-CN" sz="3200" dirty="0">
                <a:solidFill>
                  <a:srgbClr val="7030A0"/>
                </a:solidFill>
              </a:rPr>
              <a:t>(“Hello World!”);</a:t>
            </a:r>
          </a:p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System.out.printf</a:t>
            </a:r>
            <a:r>
              <a:rPr lang="en-US" altLang="zh-CN" sz="3200" dirty="0">
                <a:solidFill>
                  <a:srgbClr val="7030A0"/>
                </a:solidFill>
              </a:rPr>
              <a:t>();</a:t>
            </a:r>
          </a:p>
        </p:txBody>
      </p:sp>
      <p:pic>
        <p:nvPicPr>
          <p:cNvPr id="35842" name="Picture 2" descr="C:\Users\Administrator\Desktop\java课件\pics\03\屏幕快照 2017-09-22 下午9.13.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3" y="2708920"/>
            <a:ext cx="6183333" cy="13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Administrator\Desktop\java课件\pics\03\显示器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1" y="3151143"/>
            <a:ext cx="662967" cy="66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任意多边形 2"/>
          <p:cNvSpPr/>
          <p:nvPr/>
        </p:nvSpPr>
        <p:spPr>
          <a:xfrm>
            <a:off x="8279869" y="3377817"/>
            <a:ext cx="386861" cy="10152"/>
          </a:xfrm>
          <a:custGeom>
            <a:avLst/>
            <a:gdLst>
              <a:gd name="connsiteX0" fmla="*/ 0 w 386861"/>
              <a:gd name="connsiteY0" fmla="*/ 10152 h 10152"/>
              <a:gd name="connsiteX1" fmla="*/ 386861 w 386861"/>
              <a:gd name="connsiteY1" fmla="*/ 10152 h 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6861" h="10152">
                <a:moveTo>
                  <a:pt x="0" y="10152"/>
                </a:moveTo>
                <a:cubicBezTo>
                  <a:pt x="156307" y="1359"/>
                  <a:pt x="312615" y="-7433"/>
                  <a:pt x="386861" y="10152"/>
                </a:cubicBezTo>
              </a:path>
            </a:pathLst>
          </a:cu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60F97A66-D0E1-4D43-8DE0-17364218AD71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1848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55640" y="1568981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</a:rPr>
              <a:t>Chapter2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20136" y="1575857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</a:rPr>
              <a:t>Chapter3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735960" y="1496974"/>
            <a:ext cx="0" cy="4740339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18302" y="2107039"/>
            <a:ext cx="17935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标识符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变量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数据类型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运算符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表达式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语句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44072" y="2122978"/>
            <a:ext cx="3096344" cy="335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标准输入输出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命令行参数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条件选择语句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dirty="0"/>
              <a:t>switch</a:t>
            </a:r>
            <a:r>
              <a:rPr lang="zh-CN" altLang="en-US" sz="2400" dirty="0"/>
              <a:t>语句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循环控制语句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/>
              <a:t>跳转语句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3878EA-BC4C-254C-BF5F-F99E3669CB5C}"/>
              </a:ext>
            </a:extLst>
          </p:cNvPr>
          <p:cNvSpPr/>
          <p:nvPr/>
        </p:nvSpPr>
        <p:spPr>
          <a:xfrm>
            <a:off x="6379630" y="1124744"/>
            <a:ext cx="3388778" cy="444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002060"/>
                </a:solidFill>
                <a:highlight>
                  <a:srgbClr val="FFFF00"/>
                </a:highlight>
              </a:rPr>
              <a:t>如何控制程序运行？</a:t>
            </a: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7B99203B-0537-A546-8201-C227450BCB1A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1369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35560" y="1412777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程序语句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2999656" y="1874442"/>
            <a:ext cx="0" cy="371479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999656" y="2374142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999656" y="2950206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999656" y="3526270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999656" y="4102334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993958" y="4648329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999656" y="5254462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267634" y="2187975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标准输入输出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(Standard I/O)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267634" y="2730844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命令行参数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(command line parameter)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267634" y="3303264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条件语句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(if else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67634" y="3918823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switch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条件语句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(switch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252500" y="4464818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循环控制语句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(loop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47419" y="5038439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跳转语句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(jump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B8D78365-FA3E-1640-A38A-D78EA82F5101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125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27548" y="2342293"/>
            <a:ext cx="8136904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Char char="n"/>
            </a:pPr>
            <a:r>
              <a:rPr kumimoji="1" lang="en-US" altLang="zh-CN" sz="28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1" lang="zh-CN" altLang="en-US" sz="28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应用程序的主方法</a:t>
            </a:r>
            <a:r>
              <a:rPr kumimoji="1" lang="en-US" altLang="zh-CN" sz="28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kumimoji="1" lang="zh-CN" altLang="en-US" sz="28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程序的入口</a:t>
            </a:r>
            <a:r>
              <a:rPr kumimoji="1" lang="en-US" altLang="zh-CN" sz="28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) </a:t>
            </a:r>
          </a:p>
          <a:p>
            <a:pPr marL="990600" lvl="1" indent="-533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</a:pPr>
            <a:r>
              <a:rPr kumimoji="1" lang="en-US" altLang="zh-CN" sz="24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public static void main (String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args</a:t>
            </a:r>
            <a:r>
              <a:rPr kumimoji="1" lang="en-US" altLang="zh-CN" sz="24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[]) {…}</a:t>
            </a:r>
          </a:p>
          <a:p>
            <a:pPr marL="990600" lvl="1" indent="-533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</a:pPr>
            <a:r>
              <a:rPr kumimoji="1" lang="en-US" altLang="zh-CN" sz="24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public static void main (String[]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args</a:t>
            </a:r>
            <a:r>
              <a:rPr kumimoji="1" lang="en-US" altLang="zh-CN" sz="24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) {…}</a:t>
            </a:r>
          </a:p>
          <a:p>
            <a:pPr marL="609600" indent="-6096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Char char="n"/>
            </a:pPr>
            <a:endParaRPr kumimoji="1" lang="en-US" altLang="zh-CN" sz="2800" kern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09600" indent="-6096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90000"/>
              <a:buFont typeface="Wingdings" pitchFamily="2" charset="2"/>
              <a:buChar char="n"/>
            </a:pPr>
            <a:r>
              <a:rPr kumimoji="1" lang="zh-CN" altLang="en-US" sz="28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命令行参数</a:t>
            </a:r>
          </a:p>
          <a:p>
            <a:pPr marL="990600" lvl="1" indent="-533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</a:pPr>
            <a:r>
              <a:rPr kumimoji="1" lang="zh-CN" altLang="en-US" sz="24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在启动</a:t>
            </a:r>
            <a:r>
              <a:rPr kumimoji="1" lang="en-US" altLang="zh-CN" sz="24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kumimoji="1" lang="zh-CN" altLang="en-US" sz="24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应用程序时一次性地传递多个参数</a:t>
            </a:r>
          </a:p>
          <a:p>
            <a:pPr marL="990600" lvl="1" indent="-533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</a:pPr>
            <a:r>
              <a:rPr kumimoji="1" lang="en-US" altLang="zh-CN" sz="24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C:\java </a:t>
            </a:r>
            <a:r>
              <a:rPr kumimoji="1" lang="zh-CN" altLang="en-US" sz="24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类名 参数 参数 </a:t>
            </a:r>
            <a:r>
              <a:rPr kumimoji="1" lang="en-US" altLang="zh-CN" sz="24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marL="990600" lvl="1" indent="-533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</a:pPr>
            <a:r>
              <a:rPr kumimoji="1" lang="zh-CN" altLang="en-US" sz="2400" kern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空格</a:t>
            </a:r>
            <a:r>
              <a:rPr kumimoji="1" lang="zh-CN" altLang="en-US" sz="24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将参数分开</a:t>
            </a:r>
          </a:p>
          <a:p>
            <a:pPr marL="990600" lvl="1" indent="-5334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Char char="n"/>
            </a:pPr>
            <a:r>
              <a:rPr kumimoji="1" lang="zh-CN" altLang="en-US" sz="24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若参数包含空格，用</a:t>
            </a:r>
            <a:r>
              <a:rPr kumimoji="1" lang="zh-CN" altLang="en-US" sz="2400" kern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双引号</a:t>
            </a:r>
            <a:r>
              <a:rPr kumimoji="1" lang="zh-CN" altLang="en-US" sz="24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引起来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7FC7782-1C6B-FD40-8FF1-C01267E7CB49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28B267F-77E2-854A-B033-F7FE7E45483A}"/>
              </a:ext>
            </a:extLst>
          </p:cNvPr>
          <p:cNvSpPr/>
          <p:nvPr/>
        </p:nvSpPr>
        <p:spPr>
          <a:xfrm>
            <a:off x="2783632" y="1340467"/>
            <a:ext cx="5922431" cy="64807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程序的运行可以依赖于输入的参数</a:t>
            </a:r>
          </a:p>
        </p:txBody>
      </p:sp>
    </p:spTree>
    <p:extLst>
      <p:ext uri="{BB962C8B-B14F-4D97-AF65-F5344CB8AC3E}">
        <p14:creationId xmlns:p14="http://schemas.microsoft.com/office/powerpoint/2010/main" val="1887822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68966" y="1700809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依次打印主程序的</a:t>
            </a:r>
            <a:r>
              <a:rPr lang="zh-CN" altLang="en-US" sz="2400" b="1" dirty="0">
                <a:solidFill>
                  <a:srgbClr val="002060"/>
                </a:solidFill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</a:rPr>
              <a:t>输入参数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40AB2D7-FA15-5A4E-8C0D-4E172FCD1987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D85144-88C3-C245-9CA2-E1D25C8DE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20888"/>
            <a:ext cx="6699659" cy="35283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27C2D73-2F93-724C-B08D-B9856D51D90D}"/>
              </a:ext>
            </a:extLst>
          </p:cNvPr>
          <p:cNvCxnSpPr/>
          <p:nvPr/>
        </p:nvCxnSpPr>
        <p:spPr>
          <a:xfrm>
            <a:off x="4837318" y="2162474"/>
            <a:ext cx="1008112" cy="97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D915672E-F034-9D46-B5FF-C5A275861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3423509"/>
            <a:ext cx="3162300" cy="1257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5432483-3F06-8D4D-8DD7-4175AFD718E8}"/>
              </a:ext>
            </a:extLst>
          </p:cNvPr>
          <p:cNvSpPr txBox="1"/>
          <p:nvPr/>
        </p:nvSpPr>
        <p:spPr>
          <a:xfrm>
            <a:off x="8461687" y="277163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不做配置时的输出</a:t>
            </a:r>
          </a:p>
        </p:txBody>
      </p:sp>
    </p:spTree>
    <p:extLst>
      <p:ext uri="{BB962C8B-B14F-4D97-AF65-F5344CB8AC3E}">
        <p14:creationId xmlns:p14="http://schemas.microsoft.com/office/powerpoint/2010/main" val="455906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40AB2D7-FA15-5A4E-8C0D-4E172FCD1987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432483-3F06-8D4D-8DD7-4175AFD718E8}"/>
              </a:ext>
            </a:extLst>
          </p:cNvPr>
          <p:cNvSpPr txBox="1"/>
          <p:nvPr/>
        </p:nvSpPr>
        <p:spPr>
          <a:xfrm>
            <a:off x="7641461" y="1268760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IDE</a:t>
            </a:r>
            <a:r>
              <a:rPr kumimoji="1"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配置程序的输入参数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F6B195-CB7E-6E4B-B77B-1B1B87B3F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052736"/>
            <a:ext cx="5462214" cy="56687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7D96F6-EECC-6E42-89D6-983598990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1798498"/>
            <a:ext cx="6233970" cy="49135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639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68966" y="1700809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依次打印主程序的</a:t>
            </a:r>
            <a:r>
              <a:rPr lang="zh-CN" altLang="en-US" sz="2400" b="1" dirty="0">
                <a:solidFill>
                  <a:srgbClr val="002060"/>
                </a:solidFill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</a:rPr>
              <a:t>输入参数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40AB2D7-FA15-5A4E-8C0D-4E172FCD1987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D85144-88C3-C245-9CA2-E1D25C8DE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20888"/>
            <a:ext cx="6699659" cy="35283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27C2D73-2F93-724C-B08D-B9856D51D90D}"/>
              </a:ext>
            </a:extLst>
          </p:cNvPr>
          <p:cNvCxnSpPr/>
          <p:nvPr/>
        </p:nvCxnSpPr>
        <p:spPr>
          <a:xfrm>
            <a:off x="4837318" y="2162474"/>
            <a:ext cx="1008112" cy="97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5432483-3F06-8D4D-8DD7-4175AFD718E8}"/>
              </a:ext>
            </a:extLst>
          </p:cNvPr>
          <p:cNvSpPr txBox="1"/>
          <p:nvPr/>
        </p:nvSpPr>
        <p:spPr>
          <a:xfrm>
            <a:off x="8472264" y="179314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有参数配置时的输出</a:t>
            </a:r>
          </a:p>
        </p:txBody>
      </p:sp>
      <p:pic>
        <p:nvPicPr>
          <p:cNvPr id="9" name="Picture 2" descr="C:\Users\Administrator\Desktop\java课件\pics\03\屏幕快照 2017-09-22 下午10.51.36.png">
            <a:extLst>
              <a:ext uri="{FF2B5EF4-FFF2-40B4-BE49-F238E27FC236}">
                <a16:creationId xmlns:a16="http://schemas.microsoft.com/office/drawing/2014/main" id="{D000DE34-8091-8C4D-AE14-6F9617947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370" y="2420888"/>
            <a:ext cx="4446913" cy="10031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6594977-B41A-3343-98C9-0C41507CC7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122" y="4561979"/>
            <a:ext cx="20193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21FEA33-DE69-E941-80DE-99936D385D5C}"/>
              </a:ext>
            </a:extLst>
          </p:cNvPr>
          <p:cNvSpPr txBox="1"/>
          <p:nvPr/>
        </p:nvSpPr>
        <p:spPr>
          <a:xfrm>
            <a:off x="9076115" y="3612061"/>
            <a:ext cx="1054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</a:rPr>
              <a:t>“s1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s2”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384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68966" y="1700809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依次打印主程序的</a:t>
            </a:r>
            <a:r>
              <a:rPr lang="zh-CN" altLang="en-US" sz="2400" b="1" dirty="0">
                <a:solidFill>
                  <a:srgbClr val="002060"/>
                </a:solidFill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</a:rPr>
              <a:t>输入参数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40AB2D7-FA15-5A4E-8C0D-4E172FCD1987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D85144-88C3-C245-9CA2-E1D25C8DE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20888"/>
            <a:ext cx="6699659" cy="35283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27C2D73-2F93-724C-B08D-B9856D51D90D}"/>
              </a:ext>
            </a:extLst>
          </p:cNvPr>
          <p:cNvCxnSpPr/>
          <p:nvPr/>
        </p:nvCxnSpPr>
        <p:spPr>
          <a:xfrm>
            <a:off x="4837318" y="2162474"/>
            <a:ext cx="1008112" cy="97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5432483-3F06-8D4D-8DD7-4175AFD718E8}"/>
              </a:ext>
            </a:extLst>
          </p:cNvPr>
          <p:cNvSpPr txBox="1"/>
          <p:nvPr/>
        </p:nvSpPr>
        <p:spPr>
          <a:xfrm>
            <a:off x="8472264" y="179314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有参数配置时的输出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21FEA33-DE69-E941-80DE-99936D385D5C}"/>
              </a:ext>
            </a:extLst>
          </p:cNvPr>
          <p:cNvSpPr txBox="1"/>
          <p:nvPr/>
        </p:nvSpPr>
        <p:spPr>
          <a:xfrm>
            <a:off x="8610600" y="3581896"/>
            <a:ext cx="23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</a:rPr>
              <a:t>p1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p2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“p3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p4</a:t>
            </a:r>
            <a:r>
              <a:rPr kumimoji="1" lang="zh-CN" altLang="en-US" sz="2400" dirty="0">
                <a:solidFill>
                  <a:srgbClr val="C00000"/>
                </a:solidFill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</a:rPr>
              <a:t>p5”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F9FD87C-22D7-344F-A11B-F98428DE3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60" y="2397966"/>
            <a:ext cx="4469980" cy="9022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F79DBB-89D7-4747-A8F5-2B6B76787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4221088"/>
            <a:ext cx="1772954" cy="16315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4361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主程序的参数配置" descr="主程序的参数配置">
            <a:hlinkClick r:id="" action="ppaction://media"/>
            <a:extLst>
              <a:ext uri="{FF2B5EF4-FFF2-40B4-BE49-F238E27FC236}">
                <a16:creationId xmlns:a16="http://schemas.microsoft.com/office/drawing/2014/main" id="{C5CCA9CF-CAE5-D142-BAD3-E2F083EA10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124744"/>
            <a:ext cx="9144000" cy="5715000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3F4BB5CC-7255-C143-976B-0A92E6C84D60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021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495600" y="2128788"/>
            <a:ext cx="74168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0" lvl="1" indent="-533400"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public static void main(String[]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args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{</a:t>
            </a:r>
          </a:p>
          <a:p>
            <a:pPr marL="990600" lvl="1" indent="-533400"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sum = 0;</a:t>
            </a:r>
          </a:p>
          <a:p>
            <a:pPr marL="990600" lvl="1" indent="-533400"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for (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 = 0; i &lt;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args.length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; i++) </a:t>
            </a:r>
          </a:p>
          <a:p>
            <a:pPr marL="990600" lvl="1" indent="-533400"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     sum = sum + </a:t>
            </a:r>
            <a:r>
              <a:rPr lang="en-US" altLang="zh-CN" sz="2400" dirty="0" err="1">
                <a:solidFill>
                  <a:schemeClr val="accent1"/>
                </a:solidFill>
                <a:latin typeface="+mj-lt"/>
              </a:rPr>
              <a:t>Integer.parseInt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args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[i]);</a:t>
            </a:r>
          </a:p>
          <a:p>
            <a:pPr marL="990600" lvl="1" indent="-533400"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     </a:t>
            </a:r>
            <a:r>
              <a:rPr lang="en-US" altLang="zh-CN" sz="2400" dirty="0" err="1">
                <a:solidFill>
                  <a:schemeClr val="accent1"/>
                </a:solidFill>
                <a:latin typeface="+mj-lt"/>
              </a:rPr>
              <a:t>System.out.println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(sum);</a:t>
            </a:r>
          </a:p>
          <a:p>
            <a:pPr marL="990600" lvl="1" indent="-533400"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5640" y="4648547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传入的参数是字符串数组，首先需要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string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转成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endParaRPr lang="zh-CN" altLang="en-US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8914" name="Picture 2" descr="C:\Users\Administrator\Desktop\java课件\pics\03\屏幕快照 2017-09-22 下午11.04.3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5368628"/>
            <a:ext cx="563880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184232" y="5567491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Sum{1…10}</a:t>
            </a:r>
          </a:p>
          <a:p>
            <a:r>
              <a:rPr lang="en-US" altLang="zh-CN" sz="2400" dirty="0">
                <a:solidFill>
                  <a:schemeClr val="accent2"/>
                </a:solidFill>
              </a:rPr>
              <a:t>55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51784" y="1628801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计算输入参数之和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B6F6909-4316-2544-8C33-EAF81B20A03A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780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35560" y="1412777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程序控制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2999656" y="1874442"/>
            <a:ext cx="0" cy="371479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999656" y="2374142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999656" y="2950206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999656" y="3526270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999656" y="4102334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993958" y="4648329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999656" y="5254462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267634" y="2187975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标准输入输出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(Standard I/O)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267634" y="2730844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命令行参数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(command line parameter)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267634" y="3303264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条件语句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(if else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67634" y="3918823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switch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条件语句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(switch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252500" y="4464818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循环控制语句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(loop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47419" y="5038439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跳转语句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(jump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C06DABB0-BE30-8F4B-9E42-7AC8C5D34898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924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8" grpId="0" animBg="1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1055440" y="1752600"/>
            <a:ext cx="3886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ts val="600"/>
              </a:spcBef>
              <a:buSzPct val="75000"/>
            </a:pPr>
            <a:r>
              <a:rPr lang="en-US" dirty="0">
                <a:solidFill>
                  <a:srgbClr val="C00000"/>
                </a:solidFill>
                <a:latin typeface="+mj-lt"/>
              </a:rPr>
              <a:t>if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boolean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-expression) { </a:t>
            </a:r>
          </a:p>
          <a:p>
            <a:pPr>
              <a:lnSpc>
                <a:spcPct val="90000"/>
              </a:lnSpc>
              <a:buClrTx/>
              <a:buSzPct val="75000"/>
              <a:buFontTx/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 statement(s);</a:t>
            </a:r>
          </a:p>
          <a:p>
            <a:pPr>
              <a:lnSpc>
                <a:spcPct val="90000"/>
              </a:lnSpc>
              <a:buClrTx/>
              <a:buSzPct val="75000"/>
              <a:buFontTx/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}</a:t>
            </a:r>
          </a:p>
        </p:txBody>
      </p:sp>
      <p:pic>
        <p:nvPicPr>
          <p:cNvPr id="3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566" y="3098801"/>
            <a:ext cx="2460625" cy="341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" name="Line 6"/>
          <p:cNvSpPr>
            <a:spLocks noChangeShapeType="1"/>
          </p:cNvSpPr>
          <p:nvPr/>
        </p:nvSpPr>
        <p:spPr bwMode="auto">
          <a:xfrm>
            <a:off x="1788865" y="2590800"/>
            <a:ext cx="654050" cy="1066800"/>
          </a:xfrm>
          <a:prstGeom prst="line">
            <a:avLst/>
          </a:prstGeom>
          <a:noFill/>
          <a:ln w="12600" cap="sq">
            <a:solidFill>
              <a:srgbClr val="FF0000"/>
            </a:solidFill>
            <a:miter lim="800000"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490" y="3585418"/>
            <a:ext cx="5003800" cy="31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" name="Line 8"/>
          <p:cNvSpPr>
            <a:spLocks noChangeShapeType="1"/>
          </p:cNvSpPr>
          <p:nvPr/>
        </p:nvSpPr>
        <p:spPr bwMode="auto">
          <a:xfrm>
            <a:off x="7335515" y="3282404"/>
            <a:ext cx="0" cy="804664"/>
          </a:xfrm>
          <a:prstGeom prst="line">
            <a:avLst/>
          </a:prstGeom>
          <a:noFill/>
          <a:ln w="12600" cap="sq">
            <a:solidFill>
              <a:srgbClr val="FF0000"/>
            </a:solidFill>
            <a:miter lim="800000"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Rectangle 9"/>
          <p:cNvSpPr>
            <a:spLocks noChangeArrowheads="1"/>
          </p:cNvSpPr>
          <p:nvPr/>
        </p:nvSpPr>
        <p:spPr bwMode="auto">
          <a:xfrm>
            <a:off x="6291064" y="1267668"/>
            <a:ext cx="434144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/>
          <a:p>
            <a:pPr marL="342900" indent="-341313" eaLnBrk="0" hangingPunct="0">
              <a:spcBef>
                <a:spcPts val="600"/>
              </a:spcBef>
              <a:buSzPct val="7500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rgbClr val="C00000"/>
                </a:solidFill>
                <a:cs typeface="Times New Roman" pitchFamily="18" charset="0"/>
              </a:rPr>
              <a:t>if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 (radius &gt;= 0) {</a:t>
            </a:r>
          </a:p>
          <a:p>
            <a:pPr marL="342900" indent="-341313" eaLnBrk="0" hangingPunct="0">
              <a:spcBef>
                <a:spcPts val="600"/>
              </a:spcBef>
              <a:buSzPct val="7500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    area = radius * radius * PI;</a:t>
            </a:r>
          </a:p>
          <a:p>
            <a:pPr marL="342900" indent="-341313" eaLnBrk="0" hangingPunct="0">
              <a:spcBef>
                <a:spcPts val="600"/>
              </a:spcBef>
              <a:buSzPct val="7500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   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System.out.println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("The area"     </a:t>
            </a:r>
          </a:p>
          <a:p>
            <a:pPr marL="342900" indent="-341313" eaLnBrk="0" hangingPunct="0">
              <a:spcBef>
                <a:spcPts val="600"/>
              </a:spcBef>
              <a:buSzPct val="7500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    + " for the circle of radius " </a:t>
            </a:r>
          </a:p>
          <a:p>
            <a:pPr marL="342900" indent="-341313" eaLnBrk="0" hangingPunct="0">
              <a:spcBef>
                <a:spcPts val="600"/>
              </a:spcBef>
              <a:buSzPct val="7500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    + radius + " is " + area);</a:t>
            </a:r>
          </a:p>
          <a:p>
            <a:pPr marL="342900" indent="-341313" eaLnBrk="0" hangingPunct="0">
              <a:spcBef>
                <a:spcPts val="600"/>
              </a:spcBef>
              <a:buSzPct val="7500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}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12E0B73B-4B5D-9141-82CB-57A9183EF593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011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35560" y="1412777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程序控制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2999656" y="1874442"/>
            <a:ext cx="0" cy="371479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999656" y="2374142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999656" y="2950206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999656" y="3526270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999656" y="4102334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993958" y="4648329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999656" y="5254462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267634" y="2187975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标准输入输出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(Standard I/O)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267634" y="2730844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命令行参数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(command line parameter)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267634" y="3303264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条件语句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(if else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67634" y="3918823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switch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条件语句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(switch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252500" y="4464818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循环控制语句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(loop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47419" y="5038439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跳转语句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(jump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92D17401-66F6-4C49-B47A-B0D9734F15FF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49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362959" y="3484792"/>
            <a:ext cx="885992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084311"/>
              </p:ext>
            </p:extLst>
          </p:nvPr>
        </p:nvGraphicFramePr>
        <p:xfrm>
          <a:off x="1173206" y="1765529"/>
          <a:ext cx="9779800" cy="1259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32" r:id="rId3" imgW="5191560" imgH="558360" progId="">
                  <p:embed/>
                </p:oleObj>
              </mc:Choice>
              <mc:Fallback>
                <p:oleObj r:id="rId3" imgW="5191560" imgH="558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206" y="1765529"/>
                        <a:ext cx="9779800" cy="125946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2362959" y="3468917"/>
            <a:ext cx="885992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419535"/>
              </p:ext>
            </p:extLst>
          </p:nvPr>
        </p:nvGraphicFramePr>
        <p:xfrm>
          <a:off x="1162793" y="3570516"/>
          <a:ext cx="9866413" cy="1198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33" r:id="rId5" imgW="5748480" imgH="578880" progId="">
                  <p:embed/>
                </p:oleObj>
              </mc:Choice>
              <mc:Fallback>
                <p:oleObj r:id="rId5" imgW="5748480" imgH="5788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793" y="3570516"/>
                        <a:ext cx="9866413" cy="1198116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90C21BD-62FE-8B4C-89B3-5B5DA841BA15}"/>
              </a:ext>
            </a:extLst>
          </p:cNvPr>
          <p:cNvSpPr txBox="1"/>
          <p:nvPr/>
        </p:nvSpPr>
        <p:spPr>
          <a:xfrm>
            <a:off x="4907867" y="494482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C00000"/>
                </a:solidFill>
              </a:rPr>
              <a:t>If</a:t>
            </a:r>
            <a:r>
              <a:rPr kumimoji="1" lang="zh-CN" altLang="en-US" dirty="0">
                <a:solidFill>
                  <a:srgbClr val="C00000"/>
                </a:solidFill>
              </a:rPr>
              <a:t>内只有</a:t>
            </a:r>
            <a:r>
              <a:rPr kumimoji="1" lang="en-US" altLang="zh-CN" dirty="0">
                <a:solidFill>
                  <a:srgbClr val="C00000"/>
                </a:solidFill>
              </a:rPr>
              <a:t>1</a:t>
            </a:r>
            <a:r>
              <a:rPr kumimoji="1" lang="zh-CN" altLang="en-US" dirty="0">
                <a:solidFill>
                  <a:srgbClr val="C00000"/>
                </a:solidFill>
              </a:rPr>
              <a:t>条语句时</a:t>
            </a: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C209463D-39A8-D34D-89B2-7F87421CFD66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8275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351584" y="2920876"/>
            <a:ext cx="69127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0" lvl="1" indent="-533400">
              <a:buSzPct val="90000"/>
            </a:pPr>
            <a:r>
              <a:rPr lang="en-US" altLang="zh-CN" sz="2400" dirty="0">
                <a:latin typeface="+mj-lt"/>
              </a:rPr>
              <a:t>public static void main(String </a:t>
            </a:r>
            <a:r>
              <a:rPr lang="en-US" altLang="zh-CN" sz="2400" dirty="0" err="1">
                <a:latin typeface="+mj-lt"/>
              </a:rPr>
              <a:t>args</a:t>
            </a:r>
            <a:r>
              <a:rPr lang="en-US" altLang="zh-CN" sz="2400" dirty="0">
                <a:latin typeface="+mj-lt"/>
              </a:rPr>
              <a:t>[]) {</a:t>
            </a:r>
          </a:p>
          <a:p>
            <a:pPr marL="990600" lvl="1" indent="-533400">
              <a:buSzPct val="90000"/>
            </a:pPr>
            <a:r>
              <a:rPr lang="en-US" altLang="zh-CN" sz="2400" dirty="0">
                <a:latin typeface="+mj-lt"/>
              </a:rPr>
              <a:t>	</a:t>
            </a:r>
            <a:r>
              <a:rPr lang="en-US" altLang="zh-CN" sz="2400" dirty="0" err="1">
                <a:solidFill>
                  <a:schemeClr val="accent1"/>
                </a:solidFill>
                <a:latin typeface="+mj-lt"/>
              </a:rPr>
              <a:t>System.out.println</a:t>
            </a:r>
            <a:r>
              <a:rPr lang="en-US" altLang="zh-CN" sz="2400" dirty="0">
                <a:latin typeface="+mj-lt"/>
              </a:rPr>
              <a:t>(“</a:t>
            </a:r>
            <a:r>
              <a:rPr lang="zh-CN" altLang="en-US" sz="2400" dirty="0">
                <a:latin typeface="+mj-lt"/>
              </a:rPr>
              <a:t>你喜欢</a:t>
            </a:r>
            <a:r>
              <a:rPr lang="en-US" altLang="zh-CN" sz="2400" dirty="0">
                <a:latin typeface="+mj-lt"/>
              </a:rPr>
              <a:t>Java</a:t>
            </a:r>
            <a:r>
              <a:rPr lang="zh-CN" altLang="en-US" sz="2400" dirty="0">
                <a:latin typeface="+mj-lt"/>
              </a:rPr>
              <a:t>吗</a:t>
            </a:r>
            <a:r>
              <a:rPr lang="en-US" altLang="zh-CN" sz="2400" dirty="0">
                <a:latin typeface="+mj-lt"/>
              </a:rPr>
              <a:t>(Y/N)”);</a:t>
            </a:r>
          </a:p>
          <a:p>
            <a:pPr marL="990600" lvl="1" indent="-533400">
              <a:buSzPct val="90000"/>
            </a:pPr>
            <a:r>
              <a:rPr lang="en-US" altLang="zh-CN" sz="2400" dirty="0">
                <a:latin typeface="+mj-lt"/>
              </a:rPr>
              <a:t>	</a:t>
            </a:r>
            <a:r>
              <a:rPr lang="en-US" altLang="zh-CN" sz="2400" dirty="0">
                <a:solidFill>
                  <a:srgbClr val="C00000"/>
                </a:solidFill>
                <a:latin typeface="+mj-lt"/>
              </a:rPr>
              <a:t>char</a:t>
            </a:r>
            <a:r>
              <a:rPr lang="en-US" altLang="zh-CN" sz="2400" dirty="0">
                <a:latin typeface="+mj-lt"/>
              </a:rPr>
              <a:t> like = (</a:t>
            </a:r>
            <a:r>
              <a:rPr lang="en-US" altLang="zh-CN" sz="2400" dirty="0">
                <a:solidFill>
                  <a:srgbClr val="C00000"/>
                </a:solidFill>
                <a:latin typeface="+mj-lt"/>
              </a:rPr>
              <a:t>char</a:t>
            </a:r>
            <a:r>
              <a:rPr lang="en-US" altLang="zh-CN" sz="2400" dirty="0">
                <a:latin typeface="+mj-lt"/>
              </a:rPr>
              <a:t>)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 err="1">
                <a:solidFill>
                  <a:schemeClr val="accent1"/>
                </a:solidFill>
                <a:latin typeface="+mj-lt"/>
              </a:rPr>
              <a:t>System.in.read</a:t>
            </a: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()</a:t>
            </a:r>
            <a:r>
              <a:rPr lang="en-US" altLang="zh-CN" sz="2400" dirty="0">
                <a:latin typeface="+mj-lt"/>
              </a:rPr>
              <a:t>;</a:t>
            </a:r>
          </a:p>
          <a:p>
            <a:pPr marL="990600" lvl="1" indent="-533400">
              <a:buSzPct val="90000"/>
            </a:pPr>
            <a:r>
              <a:rPr lang="en-US" altLang="zh-CN" sz="2400" dirty="0">
                <a:latin typeface="+mj-lt"/>
              </a:rPr>
              <a:t>	</a:t>
            </a:r>
            <a:r>
              <a:rPr lang="en-US" altLang="zh-CN" sz="2400" dirty="0">
                <a:solidFill>
                  <a:schemeClr val="accent2"/>
                </a:solidFill>
                <a:latin typeface="+mj-lt"/>
              </a:rPr>
              <a:t>if (like == ‘Y’ || like == ‘y’)</a:t>
            </a:r>
          </a:p>
          <a:p>
            <a:pPr marL="990600" lvl="1" indent="-533400">
              <a:buSzPct val="90000"/>
            </a:pPr>
            <a:r>
              <a:rPr lang="en-US" altLang="zh-CN" sz="2400" dirty="0">
                <a:solidFill>
                  <a:schemeClr val="accent2"/>
                </a:solidFill>
                <a:latin typeface="+mj-lt"/>
              </a:rPr>
              <a:t>                </a:t>
            </a:r>
            <a:r>
              <a:rPr lang="en-US" altLang="zh-CN" sz="2400" dirty="0" err="1">
                <a:solidFill>
                  <a:schemeClr val="accent2"/>
                </a:solidFill>
                <a:latin typeface="+mj-lt"/>
              </a:rPr>
              <a:t>System.out.println</a:t>
            </a:r>
            <a:r>
              <a:rPr lang="en-US" altLang="zh-CN" sz="2400" dirty="0">
                <a:solidFill>
                  <a:schemeClr val="accent2"/>
                </a:solidFill>
                <a:latin typeface="+mj-lt"/>
              </a:rPr>
              <a:t>(“Good”);</a:t>
            </a:r>
          </a:p>
          <a:p>
            <a:pPr marL="990600" lvl="1" indent="-533400">
              <a:buSzPct val="90000"/>
            </a:pPr>
            <a:r>
              <a:rPr lang="en-US" altLang="zh-CN" sz="2400" dirty="0">
                <a:latin typeface="+mj-lt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79776" y="2090466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根据输入打印结果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7A20A85-0F72-6B4A-A30C-CDA6596AFB4F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4655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3028191"/>
            <a:ext cx="821690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23392" y="1412776"/>
            <a:ext cx="7056784" cy="2775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 marL="342900" indent="-341313"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  <a:lvl2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2pPr>
            <a:lvl3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3pPr>
            <a:lvl4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4pPr>
            <a:lvl5pPr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ts val="500"/>
              </a:spcBef>
              <a:buSzPct val="75000"/>
            </a:pPr>
            <a:r>
              <a:rPr lang="en-US" dirty="0">
                <a:solidFill>
                  <a:srgbClr val="C00000"/>
                </a:solidFill>
                <a:latin typeface="+mj-lt"/>
              </a:rPr>
              <a:t>if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boolean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-expression) { </a:t>
            </a:r>
          </a:p>
          <a:p>
            <a:pPr>
              <a:lnSpc>
                <a:spcPct val="90000"/>
              </a:lnSpc>
              <a:spcBef>
                <a:spcPts val="500"/>
              </a:spcBef>
              <a:buSzPct val="75000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statement(s)-for-the-true-case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;</a:t>
            </a:r>
          </a:p>
          <a:p>
            <a:pPr>
              <a:lnSpc>
                <a:spcPct val="90000"/>
              </a:lnSpc>
              <a:spcBef>
                <a:spcPts val="500"/>
              </a:spcBef>
              <a:buSzPct val="75000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}</a:t>
            </a:r>
          </a:p>
          <a:p>
            <a:pPr>
              <a:lnSpc>
                <a:spcPct val="90000"/>
              </a:lnSpc>
              <a:spcBef>
                <a:spcPts val="500"/>
              </a:spcBef>
              <a:buSzPct val="75000"/>
            </a:pPr>
            <a:r>
              <a:rPr lang="en-US" dirty="0">
                <a:solidFill>
                  <a:srgbClr val="C00000"/>
                </a:solidFill>
                <a:latin typeface="+mj-lt"/>
              </a:rPr>
              <a:t>else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{</a:t>
            </a:r>
          </a:p>
          <a:p>
            <a:pPr>
              <a:lnSpc>
                <a:spcPct val="90000"/>
              </a:lnSpc>
              <a:spcBef>
                <a:spcPts val="500"/>
              </a:spcBef>
              <a:buSzPct val="75000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 statement(s)-for-the-false-case;</a:t>
            </a:r>
          </a:p>
          <a:p>
            <a:pPr>
              <a:lnSpc>
                <a:spcPct val="90000"/>
              </a:lnSpc>
              <a:spcBef>
                <a:spcPts val="500"/>
              </a:spcBef>
              <a:buSzPct val="75000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}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648B448D-FDAE-2E48-BBFD-33E2CC182EA5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1533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75520" y="2047488"/>
            <a:ext cx="87129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0" lvl="1" indent="-533400">
              <a:buSzPct val="90000"/>
            </a:pPr>
            <a:r>
              <a:rPr lang="en-US" altLang="zh-CN" sz="2400" dirty="0">
                <a:solidFill>
                  <a:srgbClr val="C00000"/>
                </a:solidFill>
                <a:latin typeface="+mj-lt"/>
              </a:rPr>
              <a:t>if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(radius &gt;= 0) {</a:t>
            </a:r>
          </a:p>
          <a:p>
            <a:pPr marL="990600" lvl="1" indent="-533400"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 area = radius * radius * 3.14159;</a:t>
            </a:r>
          </a:p>
          <a:p>
            <a:pPr marL="990600" lvl="1" indent="-533400">
              <a:buSzPct val="90000"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    </a:t>
            </a:r>
            <a:r>
              <a:rPr lang="en-US" altLang="zh-CN" sz="2400" dirty="0" err="1">
                <a:solidFill>
                  <a:schemeClr val="accent1"/>
                </a:solidFill>
                <a:latin typeface="+mj-lt"/>
              </a:rPr>
              <a:t>System.out.println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("The area of radius " + radius + " is " + area);</a:t>
            </a:r>
          </a:p>
          <a:p>
            <a:pPr marL="990600" lvl="1" indent="-533400"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}</a:t>
            </a:r>
          </a:p>
          <a:p>
            <a:pPr marL="990600" lvl="1" indent="-533400">
              <a:buSzPct val="90000"/>
            </a:pPr>
            <a:r>
              <a:rPr lang="en-US" altLang="zh-CN" sz="2400" dirty="0">
                <a:solidFill>
                  <a:srgbClr val="C00000"/>
                </a:solidFill>
                <a:latin typeface="+mj-lt"/>
              </a:rPr>
              <a:t>else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{</a:t>
            </a:r>
          </a:p>
          <a:p>
            <a:pPr marL="990600" lvl="1" indent="-533400">
              <a:buSzPct val="90000"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    </a:t>
            </a:r>
            <a:r>
              <a:rPr lang="en-US" altLang="zh-CN" sz="2400" dirty="0" err="1">
                <a:solidFill>
                  <a:schemeClr val="accent1"/>
                </a:solidFill>
                <a:latin typeface="+mj-lt"/>
              </a:rPr>
              <a:t>System.out.println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("Negative input");</a:t>
            </a:r>
          </a:p>
          <a:p>
            <a:pPr marL="990600" lvl="1" indent="-533400"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}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EC02ADC9-E64B-F448-AB06-0AE8891A6B32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5614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143672" y="5341926"/>
            <a:ext cx="6192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90000"/>
              <a:defRPr/>
            </a:pPr>
            <a:r>
              <a:rPr kumimoji="1" lang="zh-CN" altLang="en-US" sz="2000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若没有配对符</a:t>
            </a:r>
            <a:r>
              <a:rPr kumimoji="1" lang="en-US" altLang="zh-CN" sz="2000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{}</a:t>
            </a:r>
            <a:r>
              <a:rPr kumimoji="1" lang="zh-CN" altLang="en-US" sz="2000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，则</a:t>
            </a:r>
            <a:r>
              <a:rPr kumimoji="1" lang="en-US" altLang="zh-CN" sz="2000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else</a:t>
            </a:r>
            <a:r>
              <a:rPr kumimoji="1" lang="zh-CN" altLang="en-US" sz="2000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与最近的</a:t>
            </a:r>
            <a:r>
              <a:rPr kumimoji="1" lang="en-US" altLang="zh-CN" sz="2000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if</a:t>
            </a:r>
            <a:r>
              <a:rPr kumimoji="1" lang="zh-CN" altLang="en-US" sz="2000" kern="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语句配对</a:t>
            </a: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2492896"/>
            <a:ext cx="880110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23792" y="1484785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程序允许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语句的多重嵌套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6A4DEB6E-3223-C747-984C-EE7ACFB710D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1155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495600" y="1980124"/>
            <a:ext cx="453650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altLang="zh-CN" sz="2800" dirty="0">
                <a:solidFill>
                  <a:schemeClr val="accent2"/>
                </a:solidFill>
              </a:rPr>
              <a:t>if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(score &gt;=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90.0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zh-CN" altLang="zh-CN" sz="28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hangingPunct="0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System.out.print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"A"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endParaRPr lang="zh-CN" altLang="zh-CN" sz="28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hangingPunct="0"/>
            <a:r>
              <a:rPr lang="en-US" altLang="zh-CN" sz="2800" dirty="0">
                <a:solidFill>
                  <a:schemeClr val="accent2"/>
                </a:solidFill>
              </a:rPr>
              <a:t>else if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(score &gt;=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80.0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zh-CN" altLang="zh-CN" sz="28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hangingPunct="0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System.out.print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"B"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endParaRPr lang="zh-CN" altLang="zh-CN" sz="28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hangingPunct="0"/>
            <a:r>
              <a:rPr lang="en-US" altLang="zh-CN" sz="2800" dirty="0">
                <a:solidFill>
                  <a:schemeClr val="accent2"/>
                </a:solidFill>
              </a:rPr>
              <a:t>else if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(score &gt;=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70.0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zh-CN" altLang="zh-CN" sz="28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hangingPunct="0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System.out.print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"C"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endParaRPr lang="zh-CN" altLang="zh-CN" sz="28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hangingPunct="0"/>
            <a:r>
              <a:rPr lang="en-US" altLang="zh-CN" sz="2800" dirty="0">
                <a:solidFill>
                  <a:schemeClr val="accent2"/>
                </a:solidFill>
              </a:rPr>
              <a:t>else if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(score &gt;= 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60.0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zh-CN" altLang="zh-CN" sz="28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hangingPunct="0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System.out.print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"D"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endParaRPr lang="zh-CN" altLang="zh-CN" sz="28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hangingPunct="0"/>
            <a:r>
              <a:rPr lang="en-US" altLang="zh-CN" sz="2800" dirty="0">
                <a:solidFill>
                  <a:schemeClr val="accent2"/>
                </a:solidFill>
              </a:rPr>
              <a:t>else</a:t>
            </a:r>
            <a:endParaRPr lang="zh-CN" altLang="zh-CN" sz="2800" u="sng" dirty="0">
              <a:solidFill>
                <a:schemeClr val="accent2"/>
              </a:solidFill>
            </a:endParaRPr>
          </a:p>
          <a:p>
            <a:pPr hangingPunct="0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System.out.print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"F"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endParaRPr lang="zh-CN" altLang="zh-CN" sz="28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64152" y="2429015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A: [90, 100]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64152" y="3250720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B: [80, 90)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64152" y="4180726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C: [70, 80)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64152" y="4978912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D: [60, 70)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64152" y="5771000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F: [0, 60)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80076" y="1338439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按照分数区间打印结果</a:t>
            </a: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B068CE22-AA5D-854F-94EA-C3E2F21D7CDD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7C50FC-200F-BA46-808B-A1573D322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1222375"/>
            <a:ext cx="5803900" cy="5499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8629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30" y="1806407"/>
            <a:ext cx="5613435" cy="433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8425C8CD-3576-B74B-861D-54DA5B84FEB1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C5CBB9-9FA8-454D-AFA3-BFE1958CF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" y="1222375"/>
            <a:ext cx="5803900" cy="5499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8049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905000" y="2094385"/>
            <a:ext cx="3429000" cy="375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if (score &gt;= 90.0)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dirty="0" err="1"/>
              <a:t>System.out.print</a:t>
            </a:r>
            <a:r>
              <a:rPr lang="en-US" dirty="0"/>
              <a:t>("A");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else if (score &gt;= 80.0)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dirty="0" err="1"/>
              <a:t>System.out.print</a:t>
            </a:r>
            <a:r>
              <a:rPr lang="en-US" dirty="0"/>
              <a:t>("B");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else if (score &gt;= 70.0)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dirty="0" err="1"/>
              <a:t>System.out.print</a:t>
            </a:r>
            <a:r>
              <a:rPr lang="en-US" dirty="0"/>
              <a:t>("C");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else if (score &gt;= 60.0)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dirty="0" err="1"/>
              <a:t>System.out.print</a:t>
            </a:r>
            <a:r>
              <a:rPr lang="en-US" dirty="0"/>
              <a:t>("D");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else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dirty="0" err="1"/>
              <a:t>System.out.print</a:t>
            </a:r>
            <a:r>
              <a:rPr lang="en-US" dirty="0"/>
              <a:t>("F");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057400" y="1484785"/>
            <a:ext cx="2590800" cy="536575"/>
          </a:xfrm>
          <a:prstGeom prst="wedgeRoundRectCallout">
            <a:avLst>
              <a:gd name="adj1" fmla="val -16421"/>
              <a:gd name="adj2" fmla="val 88463"/>
              <a:gd name="adj3" fmla="val 16667"/>
            </a:avLst>
          </a:prstGeom>
          <a:solidFill>
            <a:srgbClr val="CBCBCB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 eaLnBrk="0" hangingPunct="0">
              <a:buSzPct val="7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Suppose score is 70.0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905000" y="2170584"/>
            <a:ext cx="3048000" cy="381000"/>
          </a:xfrm>
          <a:prstGeom prst="rect">
            <a:avLst/>
          </a:prstGeom>
          <a:solidFill>
            <a:srgbClr val="CBCBCB">
              <a:alpha val="45000"/>
            </a:srgbClr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334000" y="1484785"/>
            <a:ext cx="2590800" cy="536575"/>
          </a:xfrm>
          <a:prstGeom prst="wedgeRoundRectCallout">
            <a:avLst>
              <a:gd name="adj1" fmla="val -99144"/>
              <a:gd name="adj2" fmla="val 90236"/>
              <a:gd name="adj3" fmla="val 16667"/>
            </a:avLst>
          </a:prstGeom>
          <a:solidFill>
            <a:srgbClr val="CBCBCB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 eaLnBrk="0" hangingPunct="0">
              <a:buSzPct val="7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The condition is false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2CC7EC44-02AA-AC43-B570-14595B12646A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6025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905000" y="2094385"/>
            <a:ext cx="3429000" cy="375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if (score &gt;= 90.0)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System.out.print("A");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else if (score &gt;= 80.0)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System.out.print("B");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else if (score &gt;= 70.0)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System.out.print("C");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else if (score &gt;= 60.0)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System.out.print("D");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else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System.out.print("F");</a:t>
            </a: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2057400" y="1484785"/>
            <a:ext cx="2590800" cy="536575"/>
          </a:xfrm>
          <a:prstGeom prst="wedgeRoundRectCallout">
            <a:avLst>
              <a:gd name="adj1" fmla="val -16421"/>
              <a:gd name="adj2" fmla="val 88463"/>
              <a:gd name="adj3" fmla="val 16667"/>
            </a:avLst>
          </a:prstGeom>
          <a:solidFill>
            <a:srgbClr val="CBCBCB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 eaLnBrk="0" hangingPunct="0">
              <a:buSzPct val="7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Suppose score is 70.0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5334000" y="1484785"/>
            <a:ext cx="2590800" cy="536575"/>
          </a:xfrm>
          <a:prstGeom prst="wedgeRoundRectCallout">
            <a:avLst>
              <a:gd name="adj1" fmla="val -87745"/>
              <a:gd name="adj2" fmla="val 222782"/>
              <a:gd name="adj3" fmla="val 16667"/>
            </a:avLst>
          </a:prstGeom>
          <a:solidFill>
            <a:srgbClr val="CBCBCB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 eaLnBrk="0" hangingPunct="0">
              <a:buSzPct val="7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The condition is false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1905000" y="2856384"/>
            <a:ext cx="3048000" cy="381000"/>
          </a:xfrm>
          <a:prstGeom prst="rect">
            <a:avLst/>
          </a:prstGeom>
          <a:solidFill>
            <a:srgbClr val="CBCBCB">
              <a:alpha val="45000"/>
            </a:srgbClr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00CF4719-B451-A84A-8EBB-32E9C83E4121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3670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1905000" y="2094385"/>
            <a:ext cx="3429000" cy="375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if (score &gt;= 90.0)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System.out.print("A");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else if (score &gt;= 80.0)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System.out.print("B");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else if (score &gt;= 70.0)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System.out.print("C");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else if (score &gt;= 60.0)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System.out.print("D");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else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System.out.print("F");</a:t>
            </a:r>
          </a:p>
        </p:txBody>
      </p:sp>
      <p:sp>
        <p:nvSpPr>
          <p:cNvPr id="29" name="AutoShape 5"/>
          <p:cNvSpPr>
            <a:spLocks noChangeArrowheads="1"/>
          </p:cNvSpPr>
          <p:nvPr/>
        </p:nvSpPr>
        <p:spPr bwMode="auto">
          <a:xfrm>
            <a:off x="2057400" y="1484785"/>
            <a:ext cx="2590800" cy="536575"/>
          </a:xfrm>
          <a:prstGeom prst="wedgeRoundRectCallout">
            <a:avLst>
              <a:gd name="adj1" fmla="val -16421"/>
              <a:gd name="adj2" fmla="val 88463"/>
              <a:gd name="adj3" fmla="val 16667"/>
            </a:avLst>
          </a:prstGeom>
          <a:solidFill>
            <a:srgbClr val="CBCBCB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 eaLnBrk="0" hangingPunct="0">
              <a:buSzPct val="7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Suppose score is 70.0</a:t>
            </a:r>
          </a:p>
        </p:txBody>
      </p:sp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5334000" y="1484785"/>
            <a:ext cx="2590800" cy="536575"/>
          </a:xfrm>
          <a:prstGeom prst="wedgeRoundRectCallout">
            <a:avLst>
              <a:gd name="adj1" fmla="val -79472"/>
              <a:gd name="adj2" fmla="val 357102"/>
              <a:gd name="adj3" fmla="val 16667"/>
            </a:avLst>
          </a:prstGeom>
          <a:solidFill>
            <a:srgbClr val="CBCBCB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 eaLnBrk="0" hangingPunct="0">
              <a:buSzPct val="7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The condition is true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1905000" y="3618384"/>
            <a:ext cx="3048000" cy="381000"/>
          </a:xfrm>
          <a:prstGeom prst="rect">
            <a:avLst/>
          </a:prstGeom>
          <a:solidFill>
            <a:srgbClr val="CBCBCB">
              <a:alpha val="45000"/>
            </a:srgbClr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A8247C62-A34B-C140-BCB5-EE2E6E3B04E0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1912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箭头 10"/>
          <p:cNvSpPr/>
          <p:nvPr/>
        </p:nvSpPr>
        <p:spPr>
          <a:xfrm rot="5400000">
            <a:off x="4901104" y="2999886"/>
            <a:ext cx="471884" cy="38634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51584" y="1942035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输入源：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51584" y="5055396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输出源：</a:t>
            </a:r>
          </a:p>
        </p:txBody>
      </p:sp>
      <p:pic>
        <p:nvPicPr>
          <p:cNvPr id="30723" name="Picture 3" descr="C:\Users\Administrator\Desktop\java课件\pics\03\键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1484784"/>
            <a:ext cx="1376164" cy="13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C:\Users\Administrator\Desktop\java课件\pics\03\文件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1677988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5" name="Picture 5" descr="C:\Users\Administrator\Desktop\java课件\pics\03\显示器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7" y="4911380"/>
            <a:ext cx="1325933" cy="13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Administrator\Desktop\java课件\pics\03\文件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60" y="4941168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44272" y="2172867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File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44272" y="540698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File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38020" y="3501008"/>
            <a:ext cx="4566293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内存中的程序实例</a:t>
            </a:r>
          </a:p>
        </p:txBody>
      </p:sp>
      <p:sp>
        <p:nvSpPr>
          <p:cNvPr id="30" name="右箭头 29"/>
          <p:cNvSpPr/>
          <p:nvPr/>
        </p:nvSpPr>
        <p:spPr>
          <a:xfrm rot="5400000">
            <a:off x="7768270" y="3005937"/>
            <a:ext cx="471884" cy="38634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 rot="5400000">
            <a:off x="4873055" y="4404972"/>
            <a:ext cx="471884" cy="38634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 rot="5400000">
            <a:off x="7740221" y="4411023"/>
            <a:ext cx="471884" cy="38634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58C897DD-624E-5C42-B281-0A8D78721A21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585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30" grpId="0" animBg="1"/>
      <p:bldP spid="30" grpId="1" animBg="1"/>
      <p:bldP spid="31" grpId="0" animBg="1"/>
      <p:bldP spid="3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905000" y="2094385"/>
            <a:ext cx="3429000" cy="375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if (score &gt;= 90.0)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System.out.print("A");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else if (score &gt;= 80.0)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System.out.print("B");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else if (score &gt;= 70.0)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System.out.print("C");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else if (score &gt;= 60.0)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System.out.print("D");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else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System.out.print("F");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2057400" y="1484785"/>
            <a:ext cx="2590800" cy="536575"/>
          </a:xfrm>
          <a:prstGeom prst="wedgeRoundRectCallout">
            <a:avLst>
              <a:gd name="adj1" fmla="val -16421"/>
              <a:gd name="adj2" fmla="val 88463"/>
              <a:gd name="adj3" fmla="val 16667"/>
            </a:avLst>
          </a:prstGeom>
          <a:solidFill>
            <a:srgbClr val="CBCBCB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 eaLnBrk="0" hangingPunct="0">
              <a:buSzPct val="7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Suppose score is 70.0</a:t>
            </a: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5334000" y="1484785"/>
            <a:ext cx="2590800" cy="536575"/>
          </a:xfrm>
          <a:prstGeom prst="wedgeRoundRectCallout">
            <a:avLst>
              <a:gd name="adj1" fmla="val -78676"/>
              <a:gd name="adj2" fmla="val 453551"/>
              <a:gd name="adj3" fmla="val 16667"/>
            </a:avLst>
          </a:prstGeom>
          <a:solidFill>
            <a:srgbClr val="CBCBCB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 eaLnBrk="0" hangingPunct="0">
              <a:buSzPct val="7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grade is C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1905000" y="3999384"/>
            <a:ext cx="3048000" cy="381000"/>
          </a:xfrm>
          <a:prstGeom prst="rect">
            <a:avLst/>
          </a:prstGeom>
          <a:solidFill>
            <a:srgbClr val="CBCBCB">
              <a:alpha val="45000"/>
            </a:srgbClr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BB1C106E-E609-9247-BF95-2670FEAB1BC2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1750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1905000" y="2094385"/>
            <a:ext cx="3429000" cy="375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if (score &gt;= 90.0)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System.out.print("A");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else if (score &gt;= 80.0)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System.out.print("B");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else if (score &gt;= 70.0)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System.out.print("C");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else if (score &gt;= 60.0)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System.out.print("D");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else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System.out.print("F");</a:t>
            </a:r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2057400" y="1484785"/>
            <a:ext cx="2590800" cy="536575"/>
          </a:xfrm>
          <a:prstGeom prst="wedgeRoundRectCallout">
            <a:avLst>
              <a:gd name="adj1" fmla="val -16421"/>
              <a:gd name="adj2" fmla="val 88463"/>
              <a:gd name="adj3" fmla="val 16667"/>
            </a:avLst>
          </a:prstGeom>
          <a:solidFill>
            <a:srgbClr val="CBCBCB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 eaLnBrk="0" hangingPunct="0">
              <a:buSzPct val="7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Suppose score is 70.0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1905000" y="5904384"/>
            <a:ext cx="3048000" cy="381000"/>
          </a:xfrm>
          <a:prstGeom prst="rect">
            <a:avLst/>
          </a:prstGeom>
          <a:solidFill>
            <a:srgbClr val="CBCBCB">
              <a:alpha val="45000"/>
            </a:srgbClr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1905000" y="5828184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1905000" y="5904384"/>
            <a:ext cx="3048000" cy="381000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AutoShape 9"/>
          <p:cNvSpPr>
            <a:spLocks noChangeArrowheads="1"/>
          </p:cNvSpPr>
          <p:nvPr/>
        </p:nvSpPr>
        <p:spPr bwMode="auto">
          <a:xfrm>
            <a:off x="5334000" y="1484785"/>
            <a:ext cx="2590800" cy="536575"/>
          </a:xfrm>
          <a:prstGeom prst="wedgeRoundRectCallout">
            <a:avLst>
              <a:gd name="adj1" fmla="val -88847"/>
              <a:gd name="adj2" fmla="val 817162"/>
              <a:gd name="adj3" fmla="val 16667"/>
            </a:avLst>
          </a:prstGeom>
          <a:solidFill>
            <a:srgbClr val="CBCBCB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 eaLnBrk="0" hangingPunct="0">
              <a:buSzPct val="7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Exit the if statement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EA05BC20-BB74-4745-8AD0-E1CB94687525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7593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If-{else if} Statement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79576" y="2182506"/>
            <a:ext cx="79928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SzPct val="75000"/>
            </a:pPr>
            <a:r>
              <a:rPr lang="en-US" altLang="zh-CN" sz="2400" dirty="0">
                <a:solidFill>
                  <a:schemeClr val="accent2"/>
                </a:solidFill>
              </a:rPr>
              <a:t>if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(radius &gt;= 0);</a:t>
            </a:r>
          </a:p>
          <a:p>
            <a:pPr>
              <a:spcBef>
                <a:spcPts val="600"/>
              </a:spcBef>
              <a:buSzPct val="75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</a:p>
          <a:p>
            <a:pPr>
              <a:spcBef>
                <a:spcPts val="600"/>
              </a:spcBef>
              <a:buSzPct val="75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area = radius*radius*PI;</a:t>
            </a:r>
          </a:p>
          <a:p>
            <a:pPr>
              <a:spcBef>
                <a:spcPts val="600"/>
              </a:spcBef>
              <a:buSzPct val="75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altLang="zh-CN" sz="2400" dirty="0" err="1">
                <a:solidFill>
                  <a:schemeClr val="accent1"/>
                </a:solidFill>
              </a:rPr>
              <a:t>System.out.println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("The area for the circle " + " is " + area);</a:t>
            </a:r>
          </a:p>
          <a:p>
            <a:pPr>
              <a:spcBef>
                <a:spcPts val="600"/>
              </a:spcBef>
              <a:buSzPct val="75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55840" y="4797153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</a:rPr>
              <a:t>Is it correct?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81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35560" y="1412777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程序控制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2999656" y="1874442"/>
            <a:ext cx="0" cy="371479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999656" y="2374142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999656" y="2950206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999656" y="3526270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999656" y="4102334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993958" y="4648329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999656" y="5254462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267634" y="2187975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标准输入输出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(Standard I/O)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267634" y="2730844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命令行参数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(command line parameter)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267634" y="3303264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条件语句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(if else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67634" y="3918823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switch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条件语句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(switch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252500" y="4464818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循环控制语句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(loop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47419" y="5038439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跳转语句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(jump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E39089F4-EA2F-FE4F-AA66-52F9579FED21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624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3647728" y="3223715"/>
            <a:ext cx="360040" cy="4086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719736" y="1508156"/>
            <a:ext cx="1080120" cy="4086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855640" y="1603534"/>
            <a:ext cx="6768752" cy="405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625"/>
              </a:spcBef>
              <a:buSzPct val="75000"/>
            </a:pPr>
            <a:r>
              <a:rPr lang="en-US" altLang="zh-CN" sz="2400" dirty="0">
                <a:solidFill>
                  <a:srgbClr val="C00000"/>
                </a:solidFill>
                <a:cs typeface="Times New Roman" pitchFamily="18" charset="0"/>
              </a:rPr>
              <a:t>switch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 (status) {</a:t>
            </a:r>
          </a:p>
          <a:p>
            <a:pPr>
              <a:lnSpc>
                <a:spcPct val="70000"/>
              </a:lnSpc>
              <a:spcBef>
                <a:spcPts val="625"/>
              </a:spcBef>
              <a:buSzPct val="75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C00000"/>
                </a:solidFill>
                <a:cs typeface="Times New Roman" pitchFamily="18" charset="0"/>
              </a:rPr>
              <a:t>case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 0:  compute taxes for single filers;</a:t>
            </a:r>
          </a:p>
          <a:p>
            <a:pPr>
              <a:lnSpc>
                <a:spcPct val="70000"/>
              </a:lnSpc>
              <a:spcBef>
                <a:spcPts val="625"/>
              </a:spcBef>
              <a:buSzPct val="75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           </a:t>
            </a:r>
            <a:r>
              <a:rPr lang="en-US" altLang="zh-CN" sz="2400" dirty="0">
                <a:solidFill>
                  <a:schemeClr val="accent1"/>
                </a:solidFill>
                <a:cs typeface="Times New Roman" pitchFamily="18" charset="0"/>
              </a:rPr>
              <a:t>break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25"/>
              </a:spcBef>
              <a:buSzPct val="75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C00000"/>
                </a:solidFill>
                <a:cs typeface="Times New Roman" pitchFamily="18" charset="0"/>
              </a:rPr>
              <a:t>case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 1:  compute taxes for married file jointly;</a:t>
            </a:r>
          </a:p>
          <a:p>
            <a:pPr>
              <a:lnSpc>
                <a:spcPct val="70000"/>
              </a:lnSpc>
              <a:spcBef>
                <a:spcPts val="625"/>
              </a:spcBef>
              <a:buSzPct val="75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           </a:t>
            </a:r>
            <a:r>
              <a:rPr lang="en-US" altLang="zh-CN" sz="2400" dirty="0">
                <a:solidFill>
                  <a:schemeClr val="accent1"/>
                </a:solidFill>
                <a:cs typeface="Times New Roman" pitchFamily="18" charset="0"/>
              </a:rPr>
              <a:t>break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25"/>
              </a:spcBef>
              <a:buSzPct val="75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C00000"/>
                </a:solidFill>
                <a:cs typeface="Times New Roman" pitchFamily="18" charset="0"/>
              </a:rPr>
              <a:t>case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 2:  compute taxes for married file separately;</a:t>
            </a:r>
          </a:p>
          <a:p>
            <a:pPr>
              <a:lnSpc>
                <a:spcPct val="70000"/>
              </a:lnSpc>
              <a:spcBef>
                <a:spcPts val="625"/>
              </a:spcBef>
              <a:buSzPct val="75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           </a:t>
            </a:r>
            <a:r>
              <a:rPr lang="en-US" altLang="zh-CN" sz="2400" dirty="0">
                <a:solidFill>
                  <a:schemeClr val="accent1"/>
                </a:solidFill>
                <a:cs typeface="Times New Roman" pitchFamily="18" charset="0"/>
              </a:rPr>
              <a:t>break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25"/>
              </a:spcBef>
              <a:buSzPct val="75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C00000"/>
                </a:solidFill>
                <a:cs typeface="Times New Roman" pitchFamily="18" charset="0"/>
              </a:rPr>
              <a:t>case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 3:  compute taxes for head of household;</a:t>
            </a:r>
          </a:p>
          <a:p>
            <a:pPr>
              <a:lnSpc>
                <a:spcPct val="70000"/>
              </a:lnSpc>
              <a:spcBef>
                <a:spcPts val="625"/>
              </a:spcBef>
              <a:buSzPct val="75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           </a:t>
            </a:r>
            <a:r>
              <a:rPr lang="en-US" altLang="zh-CN" sz="2400" dirty="0">
                <a:solidFill>
                  <a:schemeClr val="accent1"/>
                </a:solidFill>
                <a:cs typeface="Times New Roman" pitchFamily="18" charset="0"/>
              </a:rPr>
              <a:t>break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25"/>
              </a:spcBef>
              <a:buSzPct val="75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C00000"/>
                </a:solidFill>
                <a:cs typeface="Times New Roman" pitchFamily="18" charset="0"/>
              </a:rPr>
              <a:t>default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: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System.out.println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("Errors: invalid status");</a:t>
            </a:r>
          </a:p>
          <a:p>
            <a:pPr>
              <a:lnSpc>
                <a:spcPct val="70000"/>
              </a:lnSpc>
              <a:spcBef>
                <a:spcPts val="625"/>
              </a:spcBef>
              <a:buSzPct val="75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           </a:t>
            </a:r>
            <a:r>
              <a:rPr lang="en-US" altLang="zh-CN" sz="2400" dirty="0" err="1">
                <a:solidFill>
                  <a:schemeClr val="accent1"/>
                </a:solidFill>
                <a:cs typeface="Times New Roman" pitchFamily="18" charset="0"/>
              </a:rPr>
              <a:t>System.exit</a:t>
            </a:r>
            <a:r>
              <a:rPr lang="en-US" altLang="zh-CN" sz="2400" dirty="0">
                <a:solidFill>
                  <a:schemeClr val="accent1"/>
                </a:solidFill>
                <a:cs typeface="Times New Roman" pitchFamily="18" charset="0"/>
              </a:rPr>
              <a:t>(1)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;</a:t>
            </a:r>
          </a:p>
          <a:p>
            <a:pPr>
              <a:lnSpc>
                <a:spcPct val="70000"/>
              </a:lnSpc>
              <a:spcBef>
                <a:spcPts val="625"/>
              </a:spcBef>
              <a:buSzPct val="75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itchFamily="18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3071665" y="5949281"/>
            <a:ext cx="6032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indent="-609600">
              <a:buSzPct val="90000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根据表达式的结果执行多个操作中的一个！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4727848" y="1268760"/>
            <a:ext cx="576064" cy="1907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03912" y="105273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表达式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59496" y="385175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表达式的值</a:t>
            </a:r>
          </a:p>
        </p:txBody>
      </p:sp>
      <p:cxnSp>
        <p:nvCxnSpPr>
          <p:cNvPr id="32" name="直接箭头连接符 31"/>
          <p:cNvCxnSpPr/>
          <p:nvPr/>
        </p:nvCxnSpPr>
        <p:spPr>
          <a:xfrm flipH="1">
            <a:off x="2639616" y="3501008"/>
            <a:ext cx="936104" cy="350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2">
            <a:extLst>
              <a:ext uri="{FF2B5EF4-FFF2-40B4-BE49-F238E27FC236}">
                <a16:creationId xmlns:a16="http://schemas.microsoft.com/office/drawing/2014/main" id="{D30AE871-733B-6043-B0AA-55F8048E1B65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4176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1402606"/>
            <a:ext cx="8064500" cy="533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C8D4EE71-93D4-4E4E-988A-8C18CEBC48A5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593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909764" y="2635150"/>
            <a:ext cx="8296275" cy="338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0" hangingPunct="0">
              <a:buClrTx/>
              <a:buSzPct val="75000"/>
              <a:buFontTx/>
              <a:buNone/>
            </a:pPr>
            <a:r>
              <a:rPr lang="en-US" b="1" dirty="0"/>
              <a:t>switch</a:t>
            </a:r>
            <a:r>
              <a:rPr lang="en-US" dirty="0"/>
              <a:t> (day) {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b="1" dirty="0"/>
              <a:t>case</a:t>
            </a:r>
            <a:r>
              <a:rPr lang="en-US" dirty="0"/>
              <a:t> 1: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b="1" dirty="0"/>
              <a:t>case</a:t>
            </a:r>
            <a:r>
              <a:rPr lang="en-US" dirty="0"/>
              <a:t> 2: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b="1" dirty="0"/>
              <a:t>case</a:t>
            </a:r>
            <a:r>
              <a:rPr lang="en-US" dirty="0"/>
              <a:t> 3: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b="1" dirty="0"/>
              <a:t>case</a:t>
            </a:r>
            <a:r>
              <a:rPr lang="en-US" dirty="0"/>
              <a:t> 4: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b="1" dirty="0"/>
              <a:t>case</a:t>
            </a:r>
            <a:r>
              <a:rPr lang="en-US" dirty="0"/>
              <a:t> 5: </a:t>
            </a:r>
            <a:r>
              <a:rPr lang="en-US" dirty="0" err="1"/>
              <a:t>System.out.println</a:t>
            </a:r>
            <a:r>
              <a:rPr lang="en-US" dirty="0"/>
              <a:t>("Weekday"); </a:t>
            </a:r>
            <a:r>
              <a:rPr lang="en-US" b="1" dirty="0"/>
              <a:t>break</a:t>
            </a:r>
            <a:r>
              <a:rPr lang="en-US" dirty="0"/>
              <a:t>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b="1" dirty="0"/>
              <a:t>case</a:t>
            </a:r>
            <a:r>
              <a:rPr lang="en-US" dirty="0"/>
              <a:t> 0: 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b="1" dirty="0"/>
              <a:t>case</a:t>
            </a:r>
            <a:r>
              <a:rPr lang="en-US" dirty="0"/>
              <a:t> 6: </a:t>
            </a:r>
            <a:r>
              <a:rPr lang="en-US" dirty="0" err="1"/>
              <a:t>System.out.println</a:t>
            </a:r>
            <a:r>
              <a:rPr lang="en-US" dirty="0"/>
              <a:t>("Weekend");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}  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016251" y="2703414"/>
            <a:ext cx="422275" cy="346075"/>
          </a:xfrm>
          <a:prstGeom prst="rect">
            <a:avLst/>
          </a:prstGeom>
          <a:solidFill>
            <a:srgbClr val="CBCBCB">
              <a:alpha val="45000"/>
            </a:srgbClr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2178050" y="1520726"/>
            <a:ext cx="2573338" cy="536575"/>
          </a:xfrm>
          <a:prstGeom prst="wedgeRoundRectCallout">
            <a:avLst>
              <a:gd name="adj1" fmla="val -6745"/>
              <a:gd name="adj2" fmla="val 177255"/>
              <a:gd name="adj3" fmla="val 16667"/>
            </a:avLst>
          </a:prstGeom>
          <a:solidFill>
            <a:srgbClr val="CBCBCB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 eaLnBrk="0" hangingPunct="0">
              <a:buSzPct val="7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Suppose day is 2: 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3B583E6-1ADD-E046-9B6D-998855BC974B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101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909764" y="2635150"/>
            <a:ext cx="8296275" cy="338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0" hangingPunct="0">
              <a:buClrTx/>
              <a:buSzPct val="75000"/>
              <a:buFontTx/>
              <a:buNone/>
            </a:pPr>
            <a:r>
              <a:rPr lang="en-US" b="1" dirty="0"/>
              <a:t>switch</a:t>
            </a:r>
            <a:r>
              <a:rPr lang="en-US" dirty="0"/>
              <a:t> (day) {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b="1" dirty="0"/>
              <a:t>case</a:t>
            </a:r>
            <a:r>
              <a:rPr lang="en-US" dirty="0"/>
              <a:t> 1: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b="1" dirty="0"/>
              <a:t>case</a:t>
            </a:r>
            <a:r>
              <a:rPr lang="en-US" dirty="0"/>
              <a:t> 2: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b="1" dirty="0"/>
              <a:t>case</a:t>
            </a:r>
            <a:r>
              <a:rPr lang="en-US" dirty="0"/>
              <a:t> 3: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b="1" dirty="0"/>
              <a:t>case</a:t>
            </a:r>
            <a:r>
              <a:rPr lang="en-US" dirty="0"/>
              <a:t> 4: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b="1" dirty="0"/>
              <a:t>case</a:t>
            </a:r>
            <a:r>
              <a:rPr lang="en-US" dirty="0"/>
              <a:t> 5: </a:t>
            </a:r>
            <a:r>
              <a:rPr lang="en-US" dirty="0" err="1"/>
              <a:t>System.out.println</a:t>
            </a:r>
            <a:r>
              <a:rPr lang="en-US" dirty="0"/>
              <a:t>("Weekday"); </a:t>
            </a:r>
            <a:r>
              <a:rPr lang="en-US" b="1" dirty="0"/>
              <a:t>break</a:t>
            </a:r>
            <a:r>
              <a:rPr lang="en-US" dirty="0"/>
              <a:t>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b="1" dirty="0"/>
              <a:t>case</a:t>
            </a:r>
            <a:r>
              <a:rPr lang="en-US" dirty="0"/>
              <a:t> 0: 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b="1" dirty="0"/>
              <a:t>case</a:t>
            </a:r>
            <a:r>
              <a:rPr lang="en-US" dirty="0"/>
              <a:t> 6: </a:t>
            </a:r>
            <a:r>
              <a:rPr lang="en-US" dirty="0" err="1"/>
              <a:t>System.out.println</a:t>
            </a:r>
            <a:r>
              <a:rPr lang="en-US" dirty="0"/>
              <a:t>("Weekend");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}  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2178050" y="1520726"/>
            <a:ext cx="2573338" cy="536575"/>
          </a:xfrm>
          <a:prstGeom prst="wedgeRoundRectCallout">
            <a:avLst>
              <a:gd name="adj1" fmla="val -33736"/>
              <a:gd name="adj2" fmla="val 298056"/>
              <a:gd name="adj3" fmla="val 16667"/>
            </a:avLst>
          </a:prstGeom>
          <a:solidFill>
            <a:srgbClr val="CBCBCB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 eaLnBrk="0" hangingPunct="0">
              <a:buSzPct val="7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Match case 2 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098676" y="3479701"/>
            <a:ext cx="949325" cy="346075"/>
          </a:xfrm>
          <a:prstGeom prst="rect">
            <a:avLst/>
          </a:prstGeom>
          <a:solidFill>
            <a:srgbClr val="CBCBCB">
              <a:alpha val="45000"/>
            </a:srgbClr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71864" y="3413845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某一个匹配的</a:t>
            </a:r>
            <a:r>
              <a:rPr lang="en-US" altLang="zh-CN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case</a:t>
            </a:r>
            <a:r>
              <a:rPr lang="zh-CN" altLang="en-US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如果语句为空，则顺序向下执行，直到</a:t>
            </a:r>
            <a:r>
              <a:rPr lang="en-US" altLang="zh-CN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break</a:t>
            </a:r>
            <a:r>
              <a:rPr lang="zh-CN" altLang="en-US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为止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401AC86A-3462-3546-89C6-B4517D601DFE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207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909764" y="2635150"/>
            <a:ext cx="8296275" cy="338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0" hangingPunct="0">
              <a:buClrTx/>
              <a:buSzPct val="75000"/>
              <a:buFontTx/>
              <a:buNone/>
            </a:pPr>
            <a:r>
              <a:rPr lang="en-US" b="1"/>
              <a:t>switch</a:t>
            </a:r>
            <a:r>
              <a:rPr lang="en-US"/>
              <a:t> (day) {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1: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2: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3: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4: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5: System.out.println("Weekday"); </a:t>
            </a:r>
            <a:r>
              <a:rPr lang="en-US" b="1"/>
              <a:t>break</a:t>
            </a:r>
            <a:r>
              <a:rPr lang="en-US"/>
              <a:t>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0: 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6: System.out.println("Weekend");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}  </a:t>
            </a: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2178050" y="1520726"/>
            <a:ext cx="2573338" cy="536575"/>
          </a:xfrm>
          <a:prstGeom prst="wedgeRoundRectCallout">
            <a:avLst>
              <a:gd name="adj1" fmla="val -31958"/>
              <a:gd name="adj2" fmla="val 388944"/>
              <a:gd name="adj3" fmla="val 16667"/>
            </a:avLst>
          </a:prstGeom>
          <a:solidFill>
            <a:srgbClr val="CBCBCB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 eaLnBrk="0" hangingPunct="0">
              <a:buSzPct val="7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Fall through case 3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098676" y="3825776"/>
            <a:ext cx="949325" cy="346075"/>
          </a:xfrm>
          <a:prstGeom prst="rect">
            <a:avLst/>
          </a:prstGeom>
          <a:solidFill>
            <a:srgbClr val="CBCBCB">
              <a:alpha val="45000"/>
            </a:srgbClr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189282F-D804-D54C-A460-9866B7481FE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845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909764" y="2635150"/>
            <a:ext cx="8296275" cy="338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0" hangingPunct="0">
              <a:buClrTx/>
              <a:buSzPct val="75000"/>
              <a:buFontTx/>
              <a:buNone/>
            </a:pPr>
            <a:r>
              <a:rPr lang="en-US" b="1"/>
              <a:t>switch</a:t>
            </a:r>
            <a:r>
              <a:rPr lang="en-US"/>
              <a:t> (day) {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1: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2: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3: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4: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5: System.out.println("Weekday"); </a:t>
            </a:r>
            <a:r>
              <a:rPr lang="en-US" b="1"/>
              <a:t>break</a:t>
            </a:r>
            <a:r>
              <a:rPr lang="en-US"/>
              <a:t>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0: 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6: System.out.println("Weekend");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}  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2178050" y="1520726"/>
            <a:ext cx="2573338" cy="536575"/>
          </a:xfrm>
          <a:prstGeom prst="wedgeRoundRectCallout">
            <a:avLst>
              <a:gd name="adj1" fmla="val -30181"/>
              <a:gd name="adj2" fmla="val 445750"/>
              <a:gd name="adj3" fmla="val 16667"/>
            </a:avLst>
          </a:prstGeom>
          <a:solidFill>
            <a:srgbClr val="CBCBCB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 eaLnBrk="0" hangingPunct="0">
              <a:buSzPct val="7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Fall through case 4 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095501" y="4170264"/>
            <a:ext cx="949325" cy="346075"/>
          </a:xfrm>
          <a:prstGeom prst="rect">
            <a:avLst/>
          </a:prstGeom>
          <a:solidFill>
            <a:srgbClr val="CBCBCB">
              <a:alpha val="45000"/>
            </a:srgbClr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B762501-22BE-4D4A-B1EB-D6A53D904F2F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429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>
            <a:off x="4799857" y="2902125"/>
            <a:ext cx="1" cy="2009255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右箭头 26"/>
          <p:cNvSpPr/>
          <p:nvPr/>
        </p:nvSpPr>
        <p:spPr>
          <a:xfrm rot="5400000">
            <a:off x="3788459" y="3702024"/>
            <a:ext cx="2068497" cy="38634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5030775" y="2902124"/>
            <a:ext cx="2926546" cy="2039044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5030777" y="2902125"/>
            <a:ext cx="2901429" cy="2009255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8112225" y="2902124"/>
            <a:ext cx="25116" cy="2039044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51584" y="1942035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输入源：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51584" y="5055396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输出源：</a:t>
            </a:r>
          </a:p>
        </p:txBody>
      </p:sp>
      <p:pic>
        <p:nvPicPr>
          <p:cNvPr id="30723" name="Picture 3" descr="C:\Users\Administrator\Desktop\java课件\pics\03\键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1484784"/>
            <a:ext cx="1376164" cy="13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C:\Users\Administrator\Desktop\java课件\pics\03\文件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1677988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5" name="Picture 5" descr="C:\Users\Administrator\Desktop\java课件\pics\03\显示器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7" y="4911380"/>
            <a:ext cx="1325933" cy="13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Administrator\Desktop\java课件\pics\03\文件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60" y="4941168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44272" y="2172867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File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44272" y="540698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File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38020" y="3501008"/>
            <a:ext cx="4566293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内存中的程序实例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75720" y="299695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标准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B4580106-781F-EC41-AEF4-4332C4855A17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0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909764" y="2635150"/>
            <a:ext cx="8296275" cy="338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0" hangingPunct="0">
              <a:buClrTx/>
              <a:buSzPct val="75000"/>
              <a:buFontTx/>
              <a:buNone/>
            </a:pPr>
            <a:r>
              <a:rPr lang="en-US" b="1"/>
              <a:t>switch</a:t>
            </a:r>
            <a:r>
              <a:rPr lang="en-US"/>
              <a:t> (day) {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1: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2: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3: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4: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5: System.out.println("Weekday"); </a:t>
            </a:r>
            <a:r>
              <a:rPr lang="en-US" b="1"/>
              <a:t>break</a:t>
            </a:r>
            <a:r>
              <a:rPr lang="en-US"/>
              <a:t>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0: 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6: System.out.println("Weekend");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}  </a:t>
            </a: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2178050" y="1520726"/>
            <a:ext cx="2573338" cy="536575"/>
          </a:xfrm>
          <a:prstGeom prst="wedgeRoundRectCallout">
            <a:avLst>
              <a:gd name="adj1" fmla="val -30630"/>
              <a:gd name="adj2" fmla="val 508306"/>
              <a:gd name="adj3" fmla="val 16667"/>
            </a:avLst>
          </a:prstGeom>
          <a:solidFill>
            <a:srgbClr val="CBCBCB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 eaLnBrk="0" hangingPunct="0">
              <a:buSzPct val="7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Fall through case 5 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092326" y="4516339"/>
            <a:ext cx="949325" cy="346075"/>
          </a:xfrm>
          <a:prstGeom prst="rect">
            <a:avLst/>
          </a:prstGeom>
          <a:solidFill>
            <a:srgbClr val="CBCBCB">
              <a:alpha val="45000"/>
            </a:srgbClr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EBF61974-E55B-CF4D-9B5E-F6A22A89985D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387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909764" y="2635150"/>
            <a:ext cx="8296275" cy="338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0" hangingPunct="0">
              <a:buClrTx/>
              <a:buSzPct val="75000"/>
              <a:buFontTx/>
              <a:buNone/>
            </a:pPr>
            <a:r>
              <a:rPr lang="en-US" b="1" dirty="0"/>
              <a:t>switch</a:t>
            </a:r>
            <a:r>
              <a:rPr lang="en-US" dirty="0"/>
              <a:t> (day) {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b="1" dirty="0"/>
              <a:t>case</a:t>
            </a:r>
            <a:r>
              <a:rPr lang="en-US" dirty="0"/>
              <a:t> 1: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b="1" dirty="0"/>
              <a:t>case</a:t>
            </a:r>
            <a:r>
              <a:rPr lang="en-US" dirty="0"/>
              <a:t> 2: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b="1" dirty="0"/>
              <a:t>case</a:t>
            </a:r>
            <a:r>
              <a:rPr lang="en-US" dirty="0"/>
              <a:t> 3: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b="1" dirty="0"/>
              <a:t>case</a:t>
            </a:r>
            <a:r>
              <a:rPr lang="en-US" dirty="0"/>
              <a:t> 4: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b="1" dirty="0"/>
              <a:t>case</a:t>
            </a:r>
            <a:r>
              <a:rPr lang="en-US" dirty="0"/>
              <a:t> 5: </a:t>
            </a:r>
            <a:r>
              <a:rPr lang="en-US" dirty="0" err="1"/>
              <a:t>System.out.println</a:t>
            </a:r>
            <a:r>
              <a:rPr lang="en-US" dirty="0"/>
              <a:t>("Weekday"); </a:t>
            </a:r>
            <a:r>
              <a:rPr lang="en-US" b="1" dirty="0"/>
              <a:t>break</a:t>
            </a:r>
            <a:r>
              <a:rPr lang="en-US" dirty="0"/>
              <a:t>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b="1" dirty="0"/>
              <a:t>case</a:t>
            </a:r>
            <a:r>
              <a:rPr lang="en-US" dirty="0"/>
              <a:t> 0: 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  </a:t>
            </a:r>
            <a:r>
              <a:rPr lang="en-US" b="1" dirty="0"/>
              <a:t>case</a:t>
            </a:r>
            <a:r>
              <a:rPr lang="en-US" dirty="0"/>
              <a:t> 6: </a:t>
            </a:r>
            <a:r>
              <a:rPr lang="en-US" dirty="0" err="1"/>
              <a:t>System.out.println</a:t>
            </a:r>
            <a:r>
              <a:rPr lang="en-US" dirty="0"/>
              <a:t>("Weekend");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 dirty="0"/>
              <a:t>}  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2178050" y="1520726"/>
            <a:ext cx="2573338" cy="536575"/>
          </a:xfrm>
          <a:prstGeom prst="wedgeRoundRectCallout">
            <a:avLst>
              <a:gd name="adj1" fmla="val 150185"/>
              <a:gd name="adj2" fmla="val 514778"/>
              <a:gd name="adj3" fmla="val 16667"/>
            </a:avLst>
          </a:prstGeom>
          <a:solidFill>
            <a:srgbClr val="CBCBCB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 eaLnBrk="0" hangingPunct="0">
              <a:buSzPct val="7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Encounter break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7018339" y="4516339"/>
            <a:ext cx="947737" cy="346075"/>
          </a:xfrm>
          <a:prstGeom prst="rect">
            <a:avLst/>
          </a:prstGeom>
          <a:solidFill>
            <a:srgbClr val="CBCBCB">
              <a:alpha val="45000"/>
            </a:srgbClr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F1335D87-3B8A-FD4A-8F92-80F976E4871A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38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909764" y="2635150"/>
            <a:ext cx="8296275" cy="338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0" hangingPunct="0">
              <a:buClrTx/>
              <a:buSzPct val="75000"/>
              <a:buFontTx/>
              <a:buNone/>
            </a:pPr>
            <a:r>
              <a:rPr lang="en-US" b="1"/>
              <a:t>switch</a:t>
            </a:r>
            <a:r>
              <a:rPr lang="en-US"/>
              <a:t> (day) {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1: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2: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3: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4: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5: System.out.println("Weekday"); </a:t>
            </a:r>
            <a:r>
              <a:rPr lang="en-US" b="1"/>
              <a:t>break</a:t>
            </a:r>
            <a:r>
              <a:rPr lang="en-US"/>
              <a:t>;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0: 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  </a:t>
            </a:r>
            <a:r>
              <a:rPr lang="en-US" b="1"/>
              <a:t>case</a:t>
            </a:r>
            <a:r>
              <a:rPr lang="en-US"/>
              <a:t> 6: System.out.println("Weekend"); </a:t>
            </a:r>
          </a:p>
          <a:p>
            <a:pPr eaLnBrk="0" hangingPunct="0">
              <a:buClrTx/>
              <a:buSzPct val="75000"/>
              <a:buFontTx/>
              <a:buNone/>
            </a:pPr>
            <a:r>
              <a:rPr lang="en-US"/>
              <a:t>}  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2178050" y="1520726"/>
            <a:ext cx="2573338" cy="536575"/>
          </a:xfrm>
          <a:prstGeom prst="wedgeRoundRectCallout">
            <a:avLst>
              <a:gd name="adj1" fmla="val -57167"/>
              <a:gd name="adj2" fmla="val 834032"/>
              <a:gd name="adj3" fmla="val 16667"/>
            </a:avLst>
          </a:prstGeom>
          <a:solidFill>
            <a:srgbClr val="CBCBCB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 eaLnBrk="0" hangingPunct="0">
              <a:buSzPct val="7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Exit the statement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0EDB0AB-E063-ED44-9C24-A00F33A30D8B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85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948880" y="1543646"/>
            <a:ext cx="8683625" cy="169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  <a:lvl2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2pPr>
            <a:lvl3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3pPr>
            <a:lvl4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4pPr>
            <a:lvl5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ts val="800"/>
              </a:spcBef>
              <a:buSzPct val="75000"/>
            </a:pPr>
            <a:r>
              <a:rPr lang="en-US" dirty="0">
                <a:latin typeface="+mj-lt"/>
              </a:rPr>
              <a:t>Write a program </a:t>
            </a:r>
            <a:r>
              <a:rPr lang="en-US" sz="2800" dirty="0">
                <a:latin typeface="+mj-lt"/>
              </a:rPr>
              <a:t>that prompts the user to enter a year and displays the animal for the year. (</a:t>
            </a:r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指定年份显示十二生肖</a:t>
            </a:r>
            <a:r>
              <a:rPr lang="en-US" altLang="zh-CN" sz="2800" dirty="0">
                <a:latin typeface="+mj-lt"/>
              </a:rPr>
              <a:t>)</a:t>
            </a:r>
            <a:endParaRPr lang="en-US" sz="2800" dirty="0">
              <a:latin typeface="+mj-lt"/>
            </a:endParaRP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50" y="2619970"/>
            <a:ext cx="7226300" cy="368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C34CACEC-A31F-C841-A12D-99E800D960AB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6164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C34CACEC-A31F-C841-A12D-99E800D960AB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0B7607-FF62-4D45-A613-0BBEF925A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9066"/>
            <a:ext cx="4392488" cy="66998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186C0F-D9A3-8C4A-A93D-5D1690743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88" y="1344553"/>
            <a:ext cx="3738612" cy="16345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53EC2DC7-C37A-5142-8E3F-756CE2BD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988" y="3260633"/>
            <a:ext cx="6565478" cy="3351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9615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C34CACEC-A31F-C841-A12D-99E800D960AB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D8FB8E-4E23-6441-8D1D-52446EF188F4}"/>
              </a:ext>
            </a:extLst>
          </p:cNvPr>
          <p:cNvSpPr txBox="1"/>
          <p:nvPr/>
        </p:nvSpPr>
        <p:spPr>
          <a:xfrm>
            <a:off x="2925901" y="1988840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如何判断一个月份是春夏秋冬中的哪一个季节？</a:t>
            </a:r>
          </a:p>
        </p:txBody>
      </p:sp>
    </p:spTree>
    <p:extLst>
      <p:ext uri="{BB962C8B-B14F-4D97-AF65-F5344CB8AC3E}">
        <p14:creationId xmlns:p14="http://schemas.microsoft.com/office/powerpoint/2010/main" val="18229052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C34CACEC-A31F-C841-A12D-99E800D960AB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AD84E1-1AA2-BA45-9C2C-A3C752ACA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2" y="339079"/>
            <a:ext cx="5803458" cy="6417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82803F-07A4-424F-9E39-322AD8DC1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133" y="1911747"/>
            <a:ext cx="3200400" cy="3683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0258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57199" y="2244614"/>
            <a:ext cx="592243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public static void main(String </a:t>
            </a:r>
            <a:r>
              <a:rPr lang="en-US" altLang="zh-CN" sz="1400" dirty="0" err="1">
                <a:latin typeface="+mj-lt"/>
              </a:rPr>
              <a:t>args</a:t>
            </a:r>
            <a:r>
              <a:rPr lang="en-US" altLang="zh-CN" sz="1400" dirty="0">
                <a:latin typeface="+mj-lt"/>
              </a:rPr>
              <a:t>[]) throws </a:t>
            </a:r>
            <a:r>
              <a:rPr lang="en-US" altLang="zh-CN" sz="1400" dirty="0" err="1">
                <a:latin typeface="+mj-lt"/>
              </a:rPr>
              <a:t>IOException</a:t>
            </a:r>
            <a:r>
              <a:rPr lang="en-US" altLang="zh-CN" sz="1400" dirty="0">
                <a:latin typeface="+mj-lt"/>
              </a:rPr>
              <a:t> {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	</a:t>
            </a:r>
            <a:r>
              <a:rPr lang="en-US" altLang="zh-CN" sz="1400" dirty="0" err="1">
                <a:solidFill>
                  <a:schemeClr val="accent1"/>
                </a:solidFill>
                <a:latin typeface="+mj-lt"/>
              </a:rPr>
              <a:t>System.out.println</a:t>
            </a:r>
            <a:r>
              <a:rPr lang="en-US" altLang="zh-CN" sz="1400" dirty="0">
                <a:latin typeface="+mj-lt"/>
              </a:rPr>
              <a:t>(“</a:t>
            </a:r>
            <a:r>
              <a:rPr lang="zh-CN" altLang="en-US" sz="1400" dirty="0">
                <a:latin typeface="+mj-lt"/>
              </a:rPr>
              <a:t>中国足球能否进入世界杯</a:t>
            </a:r>
            <a:r>
              <a:rPr lang="en-US" altLang="zh-CN" sz="1400" dirty="0">
                <a:latin typeface="+mj-lt"/>
              </a:rPr>
              <a:t>?");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	</a:t>
            </a:r>
            <a:r>
              <a:rPr lang="en-US" altLang="zh-CN" sz="1400" dirty="0" err="1">
                <a:solidFill>
                  <a:schemeClr val="accent1"/>
                </a:solidFill>
                <a:latin typeface="+mj-lt"/>
              </a:rPr>
              <a:t>System.out.println</a:t>
            </a:r>
            <a:r>
              <a:rPr lang="en-US" altLang="zh-CN" sz="1400" dirty="0">
                <a:latin typeface="+mj-lt"/>
              </a:rPr>
              <a:t>(“</a:t>
            </a:r>
            <a:r>
              <a:rPr lang="zh-CN" altLang="en-US" sz="1400" dirty="0">
                <a:latin typeface="+mj-lt"/>
              </a:rPr>
              <a:t>是</a:t>
            </a:r>
            <a:r>
              <a:rPr lang="en-US" altLang="zh-CN" sz="1400" dirty="0">
                <a:latin typeface="+mj-lt"/>
              </a:rPr>
              <a:t>(y) </a:t>
            </a:r>
            <a:r>
              <a:rPr lang="zh-CN" altLang="en-US" sz="1400" dirty="0">
                <a:latin typeface="+mj-lt"/>
              </a:rPr>
              <a:t>否</a:t>
            </a:r>
            <a:r>
              <a:rPr lang="en-US" altLang="zh-CN" sz="1400" dirty="0">
                <a:latin typeface="+mj-lt"/>
              </a:rPr>
              <a:t>(n) </a:t>
            </a:r>
            <a:r>
              <a:rPr lang="zh-CN" altLang="en-US" sz="1400" dirty="0">
                <a:latin typeface="+mj-lt"/>
              </a:rPr>
              <a:t>不一定</a:t>
            </a:r>
            <a:r>
              <a:rPr lang="en-US" altLang="zh-CN" sz="1400" dirty="0">
                <a:latin typeface="+mj-lt"/>
              </a:rPr>
              <a:t>(p)");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	char c = (char) </a:t>
            </a:r>
            <a:r>
              <a:rPr lang="en-US" altLang="zh-CN" sz="1400" dirty="0" err="1">
                <a:solidFill>
                  <a:schemeClr val="accent1"/>
                </a:solidFill>
                <a:latin typeface="+mj-lt"/>
              </a:rPr>
              <a:t>System.in.read</a:t>
            </a:r>
            <a:r>
              <a:rPr lang="en-US" altLang="zh-CN" sz="1400" dirty="0">
                <a:solidFill>
                  <a:schemeClr val="accent1"/>
                </a:solidFill>
                <a:latin typeface="+mj-lt"/>
              </a:rPr>
              <a:t>()</a:t>
            </a:r>
            <a:r>
              <a:rPr lang="en-US" altLang="zh-CN" sz="1400" dirty="0">
                <a:latin typeface="+mj-lt"/>
              </a:rPr>
              <a:t>;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	</a:t>
            </a:r>
            <a:r>
              <a:rPr lang="en-US" altLang="zh-CN" sz="1400" dirty="0">
                <a:solidFill>
                  <a:schemeClr val="accent2"/>
                </a:solidFill>
                <a:latin typeface="+mj-lt"/>
              </a:rPr>
              <a:t>switch</a:t>
            </a:r>
            <a:r>
              <a:rPr lang="en-US" altLang="zh-CN" sz="1400" dirty="0">
                <a:latin typeface="+mj-lt"/>
              </a:rPr>
              <a:t> (c ) {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	    </a:t>
            </a:r>
            <a:r>
              <a:rPr lang="en-US" altLang="zh-CN" sz="1400" dirty="0">
                <a:solidFill>
                  <a:schemeClr val="accent2"/>
                </a:solidFill>
                <a:latin typeface="+mj-lt"/>
              </a:rPr>
              <a:t>case</a:t>
            </a:r>
            <a:r>
              <a:rPr lang="en-US" altLang="zh-CN" sz="1400" dirty="0">
                <a:latin typeface="+mj-lt"/>
              </a:rPr>
              <a:t> ‘y’: </a:t>
            </a:r>
            <a:r>
              <a:rPr lang="en-US" altLang="zh-CN" sz="1400" dirty="0" err="1">
                <a:solidFill>
                  <a:schemeClr val="accent1"/>
                </a:solidFill>
                <a:latin typeface="+mj-lt"/>
              </a:rPr>
              <a:t>System.out.println</a:t>
            </a:r>
            <a:r>
              <a:rPr lang="en-US" altLang="zh-CN" sz="1400" dirty="0">
                <a:latin typeface="+mj-lt"/>
              </a:rPr>
              <a:t>(“Cool”); break;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	    </a:t>
            </a:r>
            <a:r>
              <a:rPr lang="en-US" altLang="zh-CN" sz="1400" dirty="0">
                <a:solidFill>
                  <a:schemeClr val="accent2"/>
                </a:solidFill>
                <a:latin typeface="+mj-lt"/>
              </a:rPr>
              <a:t>case</a:t>
            </a:r>
            <a:r>
              <a:rPr lang="en-US" altLang="zh-CN" sz="1400" dirty="0">
                <a:latin typeface="+mj-lt"/>
              </a:rPr>
              <a:t> ‘n’: </a:t>
            </a:r>
            <a:r>
              <a:rPr lang="en-US" altLang="zh-CN" sz="1400" dirty="0" err="1">
                <a:solidFill>
                  <a:schemeClr val="accent1"/>
                </a:solidFill>
                <a:latin typeface="+mj-lt"/>
              </a:rPr>
              <a:t>System.out.println</a:t>
            </a:r>
            <a:r>
              <a:rPr lang="en-US" altLang="zh-CN" sz="1400" dirty="0">
                <a:latin typeface="+mj-lt"/>
              </a:rPr>
              <a:t>(“Bad”); break;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	    </a:t>
            </a:r>
            <a:r>
              <a:rPr lang="en-US" altLang="zh-CN" sz="1400" dirty="0">
                <a:solidFill>
                  <a:schemeClr val="accent2"/>
                </a:solidFill>
                <a:latin typeface="+mj-lt"/>
              </a:rPr>
              <a:t>case</a:t>
            </a:r>
            <a:r>
              <a:rPr lang="en-US" altLang="zh-CN" sz="1400" dirty="0">
                <a:latin typeface="+mj-lt"/>
              </a:rPr>
              <a:t> ‘p’: </a:t>
            </a:r>
            <a:r>
              <a:rPr lang="en-US" altLang="zh-CN" sz="1400" dirty="0" err="1">
                <a:solidFill>
                  <a:schemeClr val="accent1"/>
                </a:solidFill>
                <a:latin typeface="+mj-lt"/>
              </a:rPr>
              <a:t>System.out.println</a:t>
            </a:r>
            <a:r>
              <a:rPr lang="en-US" altLang="zh-CN" sz="1400" dirty="0">
                <a:latin typeface="+mj-lt"/>
              </a:rPr>
              <a:t>(“Sorry”); break;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	    </a:t>
            </a:r>
            <a:r>
              <a:rPr lang="en-US" altLang="zh-CN" sz="1400" dirty="0">
                <a:solidFill>
                  <a:schemeClr val="accent2"/>
                </a:solidFill>
                <a:latin typeface="+mj-lt"/>
              </a:rPr>
              <a:t>default</a:t>
            </a:r>
            <a:r>
              <a:rPr lang="en-US" altLang="zh-CN" sz="1400" dirty="0">
                <a:latin typeface="+mj-lt"/>
              </a:rPr>
              <a:t>: </a:t>
            </a:r>
            <a:r>
              <a:rPr lang="en-US" altLang="zh-CN" sz="1400" dirty="0" err="1">
                <a:solidFill>
                  <a:schemeClr val="accent1"/>
                </a:solidFill>
                <a:latin typeface="+mj-lt"/>
              </a:rPr>
              <a:t>System.out.println</a:t>
            </a:r>
            <a:r>
              <a:rPr lang="en-US" altLang="zh-CN" sz="1400" dirty="0">
                <a:latin typeface="+mj-lt"/>
              </a:rPr>
              <a:t>(“Input Error”); break;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	}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}</a:t>
            </a:r>
            <a:endParaRPr lang="zh-CN" altLang="en-US" sz="1200" dirty="0"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22337" y="2161896"/>
            <a:ext cx="740303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public static void main(String </a:t>
            </a:r>
            <a:r>
              <a:rPr lang="en-US" altLang="zh-CN" sz="1400" dirty="0" err="1">
                <a:latin typeface="+mj-lt"/>
              </a:rPr>
              <a:t>args</a:t>
            </a:r>
            <a:r>
              <a:rPr lang="en-US" altLang="zh-CN" sz="1400" dirty="0">
                <a:latin typeface="+mj-lt"/>
              </a:rPr>
              <a:t>[]) throws </a:t>
            </a:r>
            <a:r>
              <a:rPr lang="en-US" altLang="zh-CN" sz="1400" dirty="0" err="1">
                <a:latin typeface="+mj-lt"/>
              </a:rPr>
              <a:t>IOException</a:t>
            </a:r>
            <a:r>
              <a:rPr lang="en-US" altLang="zh-CN" sz="1400" dirty="0">
                <a:latin typeface="+mj-lt"/>
              </a:rPr>
              <a:t> {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	</a:t>
            </a:r>
            <a:r>
              <a:rPr lang="en-US" altLang="zh-CN" sz="1400" dirty="0" err="1">
                <a:solidFill>
                  <a:schemeClr val="accent1"/>
                </a:solidFill>
                <a:latin typeface="+mj-lt"/>
              </a:rPr>
              <a:t>System.out.println</a:t>
            </a:r>
            <a:r>
              <a:rPr lang="en-US" altLang="zh-CN" sz="1400" dirty="0">
                <a:latin typeface="+mj-lt"/>
              </a:rPr>
              <a:t>(“</a:t>
            </a:r>
            <a:r>
              <a:rPr lang="zh-CN" altLang="en-US" sz="1400" dirty="0">
                <a:latin typeface="+mj-lt"/>
              </a:rPr>
              <a:t>中国足球能否进入世界杯</a:t>
            </a:r>
            <a:r>
              <a:rPr lang="en-US" altLang="zh-CN" sz="1400" dirty="0">
                <a:latin typeface="+mj-lt"/>
              </a:rPr>
              <a:t>?");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	</a:t>
            </a:r>
            <a:r>
              <a:rPr lang="en-US" altLang="zh-CN" sz="1400" dirty="0" err="1">
                <a:solidFill>
                  <a:schemeClr val="accent1"/>
                </a:solidFill>
                <a:latin typeface="+mj-lt"/>
              </a:rPr>
              <a:t>System.out.println</a:t>
            </a:r>
            <a:r>
              <a:rPr lang="en-US" altLang="zh-CN" sz="1400" dirty="0">
                <a:latin typeface="+mj-lt"/>
              </a:rPr>
              <a:t>(“</a:t>
            </a:r>
            <a:r>
              <a:rPr lang="zh-CN" altLang="en-US" sz="1400" dirty="0">
                <a:latin typeface="+mj-lt"/>
              </a:rPr>
              <a:t>是</a:t>
            </a:r>
            <a:r>
              <a:rPr lang="en-US" altLang="zh-CN" sz="1400" dirty="0">
                <a:latin typeface="+mj-lt"/>
              </a:rPr>
              <a:t>(y) </a:t>
            </a:r>
            <a:r>
              <a:rPr lang="zh-CN" altLang="en-US" sz="1400" dirty="0">
                <a:latin typeface="+mj-lt"/>
              </a:rPr>
              <a:t>否</a:t>
            </a:r>
            <a:r>
              <a:rPr lang="en-US" altLang="zh-CN" sz="1400" dirty="0">
                <a:latin typeface="+mj-lt"/>
              </a:rPr>
              <a:t>(n) </a:t>
            </a:r>
            <a:r>
              <a:rPr lang="zh-CN" altLang="en-US" sz="1400" dirty="0">
                <a:latin typeface="+mj-lt"/>
              </a:rPr>
              <a:t>不一定</a:t>
            </a:r>
            <a:r>
              <a:rPr lang="en-US" altLang="zh-CN" sz="1400" dirty="0">
                <a:latin typeface="+mj-lt"/>
              </a:rPr>
              <a:t>(p)");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	char c = (char) </a:t>
            </a:r>
            <a:r>
              <a:rPr lang="en-US" altLang="zh-CN" sz="1400" dirty="0" err="1">
                <a:solidFill>
                  <a:schemeClr val="accent1"/>
                </a:solidFill>
                <a:latin typeface="+mj-lt"/>
              </a:rPr>
              <a:t>System.in.read</a:t>
            </a:r>
            <a:r>
              <a:rPr lang="en-US" altLang="zh-CN" sz="1400" dirty="0">
                <a:solidFill>
                  <a:schemeClr val="accent1"/>
                </a:solidFill>
                <a:latin typeface="+mj-lt"/>
              </a:rPr>
              <a:t>()</a:t>
            </a:r>
            <a:r>
              <a:rPr lang="en-US" altLang="zh-CN" sz="1400" dirty="0">
                <a:latin typeface="+mj-lt"/>
              </a:rPr>
              <a:t>;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	</a:t>
            </a:r>
            <a:r>
              <a:rPr lang="en-US" altLang="zh-CN" sz="1400" dirty="0">
                <a:solidFill>
                  <a:schemeClr val="accent2"/>
                </a:solidFill>
                <a:latin typeface="+mj-lt"/>
              </a:rPr>
              <a:t>if</a:t>
            </a:r>
            <a:r>
              <a:rPr lang="en-US" altLang="zh-CN" sz="1400" dirty="0">
                <a:latin typeface="+mj-lt"/>
              </a:rPr>
              <a:t> (c == ‘y’)			        	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                  </a:t>
            </a:r>
            <a:r>
              <a:rPr lang="en-US" altLang="zh-CN" sz="1400" dirty="0" err="1">
                <a:solidFill>
                  <a:schemeClr val="accent1"/>
                </a:solidFill>
                <a:latin typeface="+mj-lt"/>
              </a:rPr>
              <a:t>System.out.println</a:t>
            </a:r>
            <a:r>
              <a:rPr lang="en-US" altLang="zh-CN" sz="1400" dirty="0">
                <a:latin typeface="+mj-lt"/>
              </a:rPr>
              <a:t>(“Cool”);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	    </a:t>
            </a:r>
            <a:r>
              <a:rPr lang="en-US" altLang="zh-CN" sz="1400" dirty="0">
                <a:solidFill>
                  <a:schemeClr val="accent2"/>
                </a:solidFill>
                <a:latin typeface="+mj-lt"/>
              </a:rPr>
              <a:t>else if</a:t>
            </a:r>
            <a:r>
              <a:rPr lang="en-US" altLang="zh-CN" sz="1400" dirty="0">
                <a:latin typeface="+mj-lt"/>
              </a:rPr>
              <a:t> (c == ‘n’)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	        </a:t>
            </a:r>
            <a:r>
              <a:rPr lang="en-US" altLang="zh-CN" sz="1400" dirty="0" err="1">
                <a:solidFill>
                  <a:schemeClr val="accent1"/>
                </a:solidFill>
                <a:latin typeface="+mj-lt"/>
              </a:rPr>
              <a:t>System.out.println</a:t>
            </a:r>
            <a:r>
              <a:rPr lang="en-US" altLang="zh-CN" sz="1400" dirty="0">
                <a:latin typeface="+mj-lt"/>
              </a:rPr>
              <a:t>(“Bad”);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	    </a:t>
            </a:r>
            <a:r>
              <a:rPr lang="en-US" altLang="zh-CN" sz="1400" dirty="0">
                <a:solidFill>
                  <a:schemeClr val="accent2"/>
                </a:solidFill>
                <a:latin typeface="+mj-lt"/>
              </a:rPr>
              <a:t>else if</a:t>
            </a:r>
            <a:r>
              <a:rPr lang="en-US" altLang="zh-CN" sz="1400" dirty="0">
                <a:latin typeface="+mj-lt"/>
              </a:rPr>
              <a:t> (c == ‘p’)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	        </a:t>
            </a:r>
            <a:r>
              <a:rPr lang="en-US" altLang="zh-CN" sz="1400" dirty="0" err="1">
                <a:solidFill>
                  <a:schemeClr val="accent1"/>
                </a:solidFill>
                <a:latin typeface="+mj-lt"/>
              </a:rPr>
              <a:t>System.out.println</a:t>
            </a:r>
            <a:r>
              <a:rPr lang="en-US" altLang="zh-CN" sz="1400" dirty="0">
                <a:latin typeface="+mj-lt"/>
              </a:rPr>
              <a:t>(“Sorry”);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	    </a:t>
            </a:r>
            <a:r>
              <a:rPr lang="en-US" altLang="zh-CN" sz="1400" dirty="0">
                <a:solidFill>
                  <a:schemeClr val="accent2"/>
                </a:solidFill>
                <a:latin typeface="+mj-lt"/>
              </a:rPr>
              <a:t>else</a:t>
            </a:r>
            <a:r>
              <a:rPr lang="en-US" altLang="zh-CN" sz="1400" dirty="0">
                <a:latin typeface="+mj-lt"/>
              </a:rPr>
              <a:t> 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	        </a:t>
            </a:r>
            <a:r>
              <a:rPr lang="en-US" altLang="zh-CN" sz="1400" dirty="0" err="1">
                <a:solidFill>
                  <a:schemeClr val="accent1"/>
                </a:solidFill>
                <a:latin typeface="+mj-lt"/>
              </a:rPr>
              <a:t>System.out.println</a:t>
            </a:r>
            <a:r>
              <a:rPr lang="en-US" altLang="zh-CN" sz="1400" dirty="0">
                <a:latin typeface="+mj-lt"/>
              </a:rPr>
              <a:t>(“Input Error”);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	}</a:t>
            </a:r>
          </a:p>
          <a:p>
            <a:pPr marL="990600" lvl="1" indent="-533400">
              <a:buSzPct val="90000"/>
            </a:pPr>
            <a:r>
              <a:rPr lang="en-US" altLang="zh-CN" sz="1400" dirty="0">
                <a:latin typeface="+mj-lt"/>
              </a:rPr>
              <a:t>}</a:t>
            </a:r>
            <a:endParaRPr lang="zh-CN" altLang="en-US" sz="1200" dirty="0">
              <a:latin typeface="+mj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023992" y="2060848"/>
            <a:ext cx="0" cy="3456384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5372" y="5799590"/>
            <a:ext cx="9000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switch case</a:t>
            </a:r>
            <a:r>
              <a:rPr lang="zh-CN" altLang="en-US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的</a:t>
            </a:r>
            <a:r>
              <a:rPr lang="en-US" altLang="zh-CN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case</a:t>
            </a:r>
            <a:r>
              <a:rPr lang="zh-CN" altLang="en-US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只能匹配</a:t>
            </a:r>
            <a:r>
              <a:rPr lang="en" altLang="zh-CN" sz="2400" dirty="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char</a:t>
            </a:r>
            <a:r>
              <a:rPr lang="zh-CN" altLang="en" sz="2400" dirty="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、</a:t>
            </a:r>
            <a:r>
              <a:rPr lang="en" altLang="zh-CN" sz="2400" dirty="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byte</a:t>
            </a:r>
            <a:r>
              <a:rPr lang="zh-CN" altLang="en" sz="2400" dirty="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、</a:t>
            </a:r>
            <a:r>
              <a:rPr lang="en" altLang="zh-CN" sz="2400" dirty="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short </a:t>
            </a:r>
            <a:r>
              <a:rPr lang="zh-CN" altLang="en-US" sz="2400" dirty="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、 </a:t>
            </a:r>
            <a:r>
              <a:rPr lang="en" altLang="zh-CN" sz="2400" dirty="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int</a:t>
            </a:r>
            <a:r>
              <a:rPr lang="zh-CN" altLang="en-US" sz="2400" dirty="0">
                <a:solidFill>
                  <a:srgbClr val="C00000"/>
                </a:solidFill>
                <a:latin typeface="Calibri" pitchFamily="34" charset="0"/>
                <a:ea typeface="微软雅黑" pitchFamily="34" charset="-122"/>
              </a:rPr>
              <a:t>、字符串等</a:t>
            </a:r>
            <a:r>
              <a:rPr lang="zh-CN" altLang="en-US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常量</a:t>
            </a:r>
            <a:endParaRPr lang="en-US" altLang="zh-CN" sz="2400" dirty="0">
              <a:solidFill>
                <a:schemeClr val="accent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If else</a:t>
            </a:r>
            <a:r>
              <a:rPr lang="zh-CN" altLang="en-US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的条件可以是范围表达式 </a:t>
            </a:r>
            <a:r>
              <a:rPr lang="en-US" altLang="zh-CN" sz="240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 if (a &gt; 1 &amp;&amp; a &lt; 100)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3913" y="1455168"/>
            <a:ext cx="1651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两者等价</a:t>
            </a:r>
            <a:endParaRPr lang="en-US" altLang="zh-CN" sz="2400" dirty="0">
              <a:solidFill>
                <a:schemeClr val="accent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9B0247A8-4CEE-B748-AAB6-4829FB7A5F79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265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9B0247A8-4CEE-B748-AAB6-4829FB7A5F79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88F92A-8B0E-074F-A5B4-8515E7A88A3B}"/>
              </a:ext>
            </a:extLst>
          </p:cNvPr>
          <p:cNvSpPr txBox="1"/>
          <p:nvPr/>
        </p:nvSpPr>
        <p:spPr>
          <a:xfrm>
            <a:off x="371311" y="313130"/>
            <a:ext cx="6094206" cy="6463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// Set the student's grade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const</a:t>
            </a:r>
            <a:r>
              <a:rPr lang="zh-CN" altLang="en-US" dirty="0"/>
              <a:t> grade = 87;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switch</a:t>
            </a:r>
            <a:r>
              <a:rPr lang="zh-CN" altLang="en-US" dirty="0"/>
              <a:t> (</a:t>
            </a:r>
            <a:r>
              <a:rPr lang="zh-CN" altLang="en-US" dirty="0">
                <a:solidFill>
                  <a:srgbClr val="C00000"/>
                </a:solidFill>
              </a:rPr>
              <a:t>true</a:t>
            </a:r>
            <a:r>
              <a:rPr lang="zh-CN" altLang="en-US" dirty="0"/>
              <a:t>) {</a:t>
            </a:r>
          </a:p>
          <a:p>
            <a:r>
              <a:rPr lang="zh-CN" altLang="en-US" dirty="0"/>
              <a:t>    // If score is 90 or greater</a:t>
            </a:r>
          </a:p>
          <a:p>
            <a:r>
              <a:rPr lang="zh-CN" altLang="en-US" dirty="0"/>
              <a:t>    </a:t>
            </a:r>
            <a:r>
              <a:rPr lang="zh-CN" altLang="en-US" dirty="0">
                <a:solidFill>
                  <a:srgbClr val="C00000"/>
                </a:solidFill>
              </a:rPr>
              <a:t>case</a:t>
            </a:r>
            <a:r>
              <a:rPr lang="zh-CN" altLang="en-US" dirty="0"/>
              <a:t> grade &gt;= 90:</a:t>
            </a:r>
          </a:p>
          <a:p>
            <a:r>
              <a:rPr lang="zh-CN" altLang="en-US" dirty="0"/>
              <a:t>        </a:t>
            </a:r>
            <a:r>
              <a:rPr lang="zh-CN" altLang="en-US" dirty="0">
                <a:solidFill>
                  <a:srgbClr val="C00000"/>
                </a:solidFill>
              </a:rPr>
              <a:t>console.log</a:t>
            </a:r>
            <a:r>
              <a:rPr lang="zh-CN" altLang="en-US" dirty="0"/>
              <a:t>("A");       </a:t>
            </a:r>
          </a:p>
          <a:p>
            <a:r>
              <a:rPr lang="zh-CN" altLang="en-US" dirty="0"/>
              <a:t>        </a:t>
            </a:r>
            <a:r>
              <a:rPr lang="zh-CN" altLang="en-US" dirty="0">
                <a:solidFill>
                  <a:srgbClr val="C00000"/>
                </a:solidFill>
              </a:rPr>
              <a:t>break</a:t>
            </a:r>
            <a:r>
              <a:rPr lang="zh-CN" altLang="en-US" dirty="0"/>
              <a:t>;    </a:t>
            </a:r>
          </a:p>
          <a:p>
            <a:r>
              <a:rPr lang="zh-CN" altLang="en-US" dirty="0"/>
              <a:t>     // If score is 80 or greater</a:t>
            </a:r>
          </a:p>
          <a:p>
            <a:r>
              <a:rPr lang="zh-CN" altLang="en-US" dirty="0"/>
              <a:t>    </a:t>
            </a:r>
            <a:r>
              <a:rPr lang="zh-CN" altLang="en-US" dirty="0">
                <a:solidFill>
                  <a:srgbClr val="C00000"/>
                </a:solidFill>
              </a:rPr>
              <a:t>case</a:t>
            </a:r>
            <a:r>
              <a:rPr lang="zh-CN" altLang="en-US" dirty="0"/>
              <a:t> grade &gt;= 80:</a:t>
            </a:r>
          </a:p>
          <a:p>
            <a:r>
              <a:rPr lang="zh-CN" altLang="en-US" dirty="0"/>
              <a:t>        </a:t>
            </a:r>
            <a:r>
              <a:rPr lang="zh-CN" altLang="en-US" dirty="0">
                <a:solidFill>
                  <a:srgbClr val="C00000"/>
                </a:solidFill>
              </a:rPr>
              <a:t>console.log</a:t>
            </a:r>
            <a:r>
              <a:rPr lang="zh-CN" altLang="en-US" dirty="0"/>
              <a:t>("B");        </a:t>
            </a:r>
          </a:p>
          <a:p>
            <a:r>
              <a:rPr lang="zh-CN" altLang="en-US" dirty="0"/>
              <a:t>        </a:t>
            </a:r>
            <a:r>
              <a:rPr lang="zh-CN" altLang="en-US" dirty="0">
                <a:solidFill>
                  <a:srgbClr val="C00000"/>
                </a:solidFill>
              </a:rPr>
              <a:t>break</a:t>
            </a:r>
            <a:r>
              <a:rPr lang="zh-CN" altLang="en-US" dirty="0"/>
              <a:t>;    </a:t>
            </a:r>
          </a:p>
          <a:p>
            <a:r>
              <a:rPr lang="zh-CN" altLang="en-US" dirty="0"/>
              <a:t>     // If score is 70 or greater</a:t>
            </a:r>
          </a:p>
          <a:p>
            <a:r>
              <a:rPr lang="zh-CN" altLang="en-US" dirty="0"/>
              <a:t>    </a:t>
            </a:r>
            <a:r>
              <a:rPr lang="zh-CN" altLang="en-US" dirty="0">
                <a:solidFill>
                  <a:srgbClr val="C00000"/>
                </a:solidFill>
              </a:rPr>
              <a:t>case</a:t>
            </a:r>
            <a:r>
              <a:rPr lang="zh-CN" altLang="en-US" dirty="0"/>
              <a:t> grade &gt;= 70:</a:t>
            </a:r>
          </a:p>
          <a:p>
            <a:r>
              <a:rPr lang="zh-CN" altLang="en-US" dirty="0"/>
              <a:t>        </a:t>
            </a:r>
            <a:r>
              <a:rPr lang="zh-CN" altLang="en-US" dirty="0">
                <a:solidFill>
                  <a:srgbClr val="C00000"/>
                </a:solidFill>
              </a:rPr>
              <a:t>console.log</a:t>
            </a:r>
            <a:r>
              <a:rPr lang="zh-CN" altLang="en-US" dirty="0"/>
              <a:t>("C");       </a:t>
            </a:r>
          </a:p>
          <a:p>
            <a:r>
              <a:rPr lang="zh-CN" altLang="en-US" dirty="0"/>
              <a:t>        </a:t>
            </a:r>
            <a:r>
              <a:rPr lang="zh-CN" altLang="en-US" dirty="0">
                <a:solidFill>
                  <a:srgbClr val="C00000"/>
                </a:solidFill>
              </a:rPr>
              <a:t>break</a:t>
            </a:r>
            <a:r>
              <a:rPr lang="zh-CN" altLang="en-US" dirty="0"/>
              <a:t>;    </a:t>
            </a:r>
          </a:p>
          <a:p>
            <a:r>
              <a:rPr lang="zh-CN" altLang="en-US" dirty="0"/>
              <a:t>      // If score is 60 or greater</a:t>
            </a:r>
          </a:p>
          <a:p>
            <a:r>
              <a:rPr lang="zh-CN" altLang="en-US" dirty="0"/>
              <a:t>    </a:t>
            </a:r>
            <a:r>
              <a:rPr lang="zh-CN" altLang="en-US" dirty="0">
                <a:solidFill>
                  <a:srgbClr val="C00000"/>
                </a:solidFill>
              </a:rPr>
              <a:t>case</a:t>
            </a:r>
            <a:r>
              <a:rPr lang="zh-CN" altLang="en-US" dirty="0"/>
              <a:t> grade &gt;= 60:</a:t>
            </a:r>
          </a:p>
          <a:p>
            <a:r>
              <a:rPr lang="zh-CN" altLang="en-US" dirty="0"/>
              <a:t>        </a:t>
            </a:r>
            <a:r>
              <a:rPr lang="zh-CN" altLang="en-US" dirty="0">
                <a:solidFill>
                  <a:srgbClr val="C00000"/>
                </a:solidFill>
              </a:rPr>
              <a:t>console.log</a:t>
            </a:r>
            <a:r>
              <a:rPr lang="zh-CN" altLang="en-US" dirty="0"/>
              <a:t>("D");        </a:t>
            </a:r>
          </a:p>
          <a:p>
            <a:r>
              <a:rPr lang="zh-CN" altLang="en-US" dirty="0"/>
              <a:t>        </a:t>
            </a:r>
            <a:r>
              <a:rPr lang="zh-CN" altLang="en-US" dirty="0">
                <a:solidFill>
                  <a:srgbClr val="C00000"/>
                </a:solidFill>
              </a:rPr>
              <a:t>break</a:t>
            </a:r>
            <a:r>
              <a:rPr lang="zh-CN" altLang="en-US" dirty="0"/>
              <a:t>;    </a:t>
            </a:r>
          </a:p>
          <a:p>
            <a:r>
              <a:rPr lang="zh-CN" altLang="en-US" dirty="0"/>
              <a:t>      // Anything 59 or below is failing</a:t>
            </a:r>
          </a:p>
          <a:p>
            <a:r>
              <a:rPr lang="zh-CN" altLang="en-US" dirty="0"/>
              <a:t>    </a:t>
            </a:r>
            <a:r>
              <a:rPr lang="zh-CN" altLang="en-US" dirty="0">
                <a:solidFill>
                  <a:srgbClr val="C00000"/>
                </a:solidFill>
              </a:rPr>
              <a:t>default</a:t>
            </a:r>
            <a:r>
              <a:rPr lang="zh-CN" altLang="en-US" dirty="0"/>
              <a:t>:</a:t>
            </a:r>
          </a:p>
          <a:p>
            <a:r>
              <a:rPr lang="zh-CN" altLang="en-US" dirty="0"/>
              <a:t>        </a:t>
            </a:r>
            <a:r>
              <a:rPr lang="zh-CN" altLang="en-US" dirty="0">
                <a:solidFill>
                  <a:srgbClr val="C00000"/>
                </a:solidFill>
              </a:rPr>
              <a:t>console.log</a:t>
            </a:r>
            <a:r>
              <a:rPr lang="zh-CN" altLang="en-US" dirty="0"/>
              <a:t>("F");</a:t>
            </a:r>
          </a:p>
          <a:p>
            <a:r>
              <a:rPr lang="zh-CN" altLang="en-US" dirty="0"/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E701B7-6498-864B-87C3-221460A22286}"/>
              </a:ext>
            </a:extLst>
          </p:cNvPr>
          <p:cNvSpPr txBox="1"/>
          <p:nvPr/>
        </p:nvSpPr>
        <p:spPr>
          <a:xfrm>
            <a:off x="7248128" y="2852936"/>
            <a:ext cx="4320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002060"/>
                </a:solidFill>
              </a:rPr>
              <a:t>Java</a:t>
            </a:r>
            <a:r>
              <a:rPr kumimoji="1" lang="zh-CN" altLang="en-US" sz="2400" dirty="0">
                <a:solidFill>
                  <a:srgbClr val="002060"/>
                </a:solidFill>
              </a:rPr>
              <a:t>的</a:t>
            </a:r>
            <a:r>
              <a:rPr kumimoji="1" lang="en-US" altLang="zh-CN" sz="2400" dirty="0">
                <a:solidFill>
                  <a:srgbClr val="002060"/>
                </a:solidFill>
              </a:rPr>
              <a:t>switch</a:t>
            </a:r>
            <a:r>
              <a:rPr kumimoji="1" lang="zh-CN" altLang="en-US" sz="2400" dirty="0">
                <a:solidFill>
                  <a:srgbClr val="002060"/>
                </a:solidFill>
              </a:rPr>
              <a:t>不支持范围匹配；</a:t>
            </a:r>
            <a:endParaRPr kumimoji="1" lang="en-US" altLang="zh-CN" sz="2400" dirty="0">
              <a:solidFill>
                <a:srgbClr val="002060"/>
              </a:solidFill>
            </a:endParaRPr>
          </a:p>
          <a:p>
            <a:r>
              <a:rPr kumimoji="1" lang="zh-CN" altLang="en-US" sz="2400" b="1" dirty="0">
                <a:solidFill>
                  <a:srgbClr val="7030A0"/>
                </a:solidFill>
              </a:rPr>
              <a:t>但是</a:t>
            </a:r>
            <a:r>
              <a:rPr kumimoji="1" lang="zh-CN" altLang="en-US" sz="2400" dirty="0">
                <a:solidFill>
                  <a:srgbClr val="002060"/>
                </a:solidFill>
              </a:rPr>
              <a:t>，</a:t>
            </a:r>
            <a:r>
              <a:rPr kumimoji="1" lang="en-US" altLang="zh-CN" sz="2400" dirty="0" err="1">
                <a:solidFill>
                  <a:srgbClr val="002060"/>
                </a:solidFill>
              </a:rPr>
              <a:t>Javascript</a:t>
            </a:r>
            <a:r>
              <a:rPr kumimoji="1" lang="zh-CN" altLang="en-US" sz="2400" dirty="0">
                <a:solidFill>
                  <a:srgbClr val="002060"/>
                </a:solidFill>
              </a:rPr>
              <a:t>的</a:t>
            </a:r>
            <a:r>
              <a:rPr kumimoji="1" lang="en-US" altLang="zh-CN" sz="2400" dirty="0">
                <a:solidFill>
                  <a:srgbClr val="002060"/>
                </a:solidFill>
              </a:rPr>
              <a:t>switch</a:t>
            </a:r>
            <a:r>
              <a:rPr kumimoji="1" lang="zh-CN" altLang="en-US" sz="2400" dirty="0">
                <a:solidFill>
                  <a:srgbClr val="002060"/>
                </a:solidFill>
              </a:rPr>
              <a:t>支持；</a:t>
            </a:r>
          </a:p>
        </p:txBody>
      </p:sp>
    </p:spTree>
    <p:extLst>
      <p:ext uri="{BB962C8B-B14F-4D97-AF65-F5344CB8AC3E}">
        <p14:creationId xmlns:p14="http://schemas.microsoft.com/office/powerpoint/2010/main" val="10426108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35560" y="1412777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程序控制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2999656" y="1874442"/>
            <a:ext cx="0" cy="371479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999656" y="2374142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999656" y="2950206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999656" y="3526270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999656" y="4102334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993958" y="4648329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999656" y="5254462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267634" y="2187975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标准输入输出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(Standard I/O)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267634" y="2730844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命令行参数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(command line parameter)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267634" y="3303264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条件语句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(if else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67634" y="3918823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switch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条件语句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(switch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252500" y="4464818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循环控制语句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(loop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47419" y="5038439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跳转语句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(jump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B3948A2B-4F95-1141-B951-C9E5E5A614E1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094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351584" y="1844824"/>
            <a:ext cx="7632848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buSzPct val="90000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标准输入：从标准输入</a:t>
            </a:r>
            <a:r>
              <a:rPr lang="zh-CN" altLang="en-US" sz="2800" dirty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</a:rPr>
              <a:t>流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(Stream)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读入数据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609600" indent="-609600">
              <a:buSzPct val="90000"/>
            </a:pPr>
            <a:endParaRPr lang="en-US" altLang="zh-CN" sz="3200" dirty="0"/>
          </a:p>
          <a:p>
            <a:pPr marL="609600" indent="-609600">
              <a:buSzPct val="90000"/>
            </a:pPr>
            <a:endParaRPr lang="en-US" altLang="zh-CN" sz="3200" dirty="0"/>
          </a:p>
          <a:p>
            <a:pPr marL="609600" indent="-609600">
              <a:buSzPct val="90000"/>
            </a:pPr>
            <a:endParaRPr lang="en-US" altLang="zh-CN" sz="3200" dirty="0"/>
          </a:p>
          <a:p>
            <a:pPr marL="609600" indent="-609600">
              <a:buSzPct val="90000"/>
            </a:pPr>
            <a:endParaRPr lang="en-US" altLang="zh-CN" sz="3200" dirty="0"/>
          </a:p>
          <a:p>
            <a:pPr marL="609600" indent="-609600">
              <a:buSzPct val="90000"/>
            </a:pPr>
            <a:endParaRPr lang="en-US" altLang="zh-CN" sz="3200" dirty="0">
              <a:solidFill>
                <a:schemeClr val="accent1"/>
              </a:solidFill>
            </a:endParaRPr>
          </a:p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System.in.read</a:t>
            </a:r>
            <a:r>
              <a:rPr lang="en-US" altLang="zh-CN" sz="3200" dirty="0">
                <a:solidFill>
                  <a:srgbClr val="7030A0"/>
                </a:solidFill>
              </a:rPr>
              <a:t>()</a:t>
            </a:r>
          </a:p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System.in.read</a:t>
            </a:r>
            <a:r>
              <a:rPr lang="en-US" altLang="zh-CN" sz="3200" dirty="0">
                <a:solidFill>
                  <a:srgbClr val="7030A0"/>
                </a:solidFill>
              </a:rPr>
              <a:t>(byte[] b)</a:t>
            </a:r>
          </a:p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System.in.read</a:t>
            </a:r>
            <a:r>
              <a:rPr lang="en-US" altLang="zh-CN" sz="3200" dirty="0">
                <a:solidFill>
                  <a:srgbClr val="7030A0"/>
                </a:solidFill>
              </a:rPr>
              <a:t>(byte[] b, </a:t>
            </a:r>
            <a:r>
              <a:rPr lang="en-US" altLang="zh-CN" sz="3200" dirty="0" err="1">
                <a:solidFill>
                  <a:srgbClr val="7030A0"/>
                </a:solidFill>
              </a:rPr>
              <a:t>int</a:t>
            </a:r>
            <a:r>
              <a:rPr lang="en-US" altLang="zh-CN" sz="3200" dirty="0">
                <a:solidFill>
                  <a:srgbClr val="7030A0"/>
                </a:solidFill>
              </a:rPr>
              <a:t> off, </a:t>
            </a:r>
            <a:r>
              <a:rPr lang="en-US" altLang="zh-CN" sz="3200" dirty="0" err="1">
                <a:solidFill>
                  <a:srgbClr val="7030A0"/>
                </a:solidFill>
              </a:rPr>
              <a:t>int</a:t>
            </a:r>
            <a:r>
              <a:rPr lang="en-US" altLang="zh-CN" sz="3200" dirty="0">
                <a:solidFill>
                  <a:srgbClr val="7030A0"/>
                </a:solidFill>
              </a:rPr>
              <a:t> </a:t>
            </a:r>
            <a:r>
              <a:rPr lang="en-US" altLang="zh-CN" sz="3200" dirty="0" err="1">
                <a:solidFill>
                  <a:srgbClr val="7030A0"/>
                </a:solidFill>
              </a:rPr>
              <a:t>len</a:t>
            </a:r>
            <a:r>
              <a:rPr lang="en-US" altLang="zh-CN" sz="3200" dirty="0">
                <a:solidFill>
                  <a:srgbClr val="7030A0"/>
                </a:solidFill>
              </a:rPr>
              <a:t>)</a:t>
            </a:r>
          </a:p>
        </p:txBody>
      </p:sp>
      <p:pic>
        <p:nvPicPr>
          <p:cNvPr id="30722" name="Picture 2" descr="C:\Users\Administrator\Desktop\java课件\pics\03\屏幕快照 2017-09-22 下午9.13.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2420889"/>
            <a:ext cx="5703082" cy="133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Administrator\Desktop\java课件\pics\03\键盘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3284984"/>
            <a:ext cx="688082" cy="68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75BFE88C-2614-9D48-B6AC-22F3D75A143D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2081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999657" y="1988841"/>
            <a:ext cx="604197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 err="1">
                <a:solidFill>
                  <a:schemeClr val="accent1"/>
                </a:solidFill>
              </a:rPr>
              <a:t>System.out.println</a:t>
            </a: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("Welcome to Java!");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99656" y="2708921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Q: repeat 100 times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999656" y="3573016"/>
            <a:ext cx="4374659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System.out.println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("Welcome to Java!");</a:t>
            </a:r>
          </a:p>
          <a:p>
            <a:pPr>
              <a:lnSpc>
                <a:spcPct val="9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System.out.println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("Welcome to Java!");</a:t>
            </a:r>
          </a:p>
          <a:p>
            <a:pPr>
              <a:lnSpc>
                <a:spcPct val="9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System.out.println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("Welcome to Java!");</a:t>
            </a:r>
          </a:p>
          <a:p>
            <a:pPr>
              <a:lnSpc>
                <a:spcPct val="9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System.out.println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("Welcome to Java!");</a:t>
            </a:r>
          </a:p>
          <a:p>
            <a:pPr>
              <a:lnSpc>
                <a:spcPct val="9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System.out.println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("Welcome to Java!");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……</a:t>
            </a:r>
          </a:p>
          <a:p>
            <a:pPr>
              <a:lnSpc>
                <a:spcPct val="9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System.out.println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("Welcome to Java!");</a:t>
            </a:r>
          </a:p>
          <a:p>
            <a:pPr>
              <a:lnSpc>
                <a:spcPct val="9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System.out.println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("Welcome to Java!");</a:t>
            </a:r>
          </a:p>
          <a:p>
            <a:pPr>
              <a:lnSpc>
                <a:spcPct val="9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System.out.println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("Welcome to Java!");</a:t>
            </a:r>
          </a:p>
          <a:p>
            <a:pPr>
              <a:lnSpc>
                <a:spcPct val="9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System.out.println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("Welcome to Java!");</a:t>
            </a:r>
          </a:p>
        </p:txBody>
      </p:sp>
      <p:sp>
        <p:nvSpPr>
          <p:cNvPr id="31" name="AutoShape 8"/>
          <p:cNvSpPr>
            <a:spLocks/>
          </p:cNvSpPr>
          <p:nvPr/>
        </p:nvSpPr>
        <p:spPr bwMode="auto">
          <a:xfrm rot="10800000">
            <a:off x="7374314" y="3903935"/>
            <a:ext cx="344488" cy="2261369"/>
          </a:xfrm>
          <a:prstGeom prst="leftBrace">
            <a:avLst>
              <a:gd name="adj1" fmla="val 101267"/>
              <a:gd name="adj2" fmla="val 51037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8040217" y="4797152"/>
            <a:ext cx="1685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CN" sz="2000" dirty="0">
                <a:solidFill>
                  <a:schemeClr val="accent2"/>
                </a:solidFill>
                <a:latin typeface="+mj-lt"/>
                <a:ea typeface="宋体" pitchFamily="2" charset="-122"/>
              </a:rPr>
              <a:t>100 times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13D1A00A-6541-654A-97A2-8F3801A93AA3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43554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999657" y="1988841"/>
            <a:ext cx="604197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 err="1">
                <a:solidFill>
                  <a:schemeClr val="accent1"/>
                </a:solidFill>
              </a:rPr>
              <a:t>System.out.println</a:t>
            </a: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("Welcome to Java!");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99656" y="2708921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Q: repeat 100 times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71664" y="4005064"/>
            <a:ext cx="64087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count = 0;</a:t>
            </a:r>
          </a:p>
          <a:p>
            <a:pPr>
              <a:defRPr/>
            </a:pPr>
            <a:r>
              <a:rPr lang="en-US" altLang="zh-CN" sz="2000" dirty="0">
                <a:solidFill>
                  <a:srgbClr val="C00000"/>
                </a:solidFill>
                <a:latin typeface="+mj-lt"/>
              </a:rPr>
              <a:t>while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(count &lt; 100) {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 </a:t>
            </a:r>
            <a:r>
              <a:rPr lang="en-US" altLang="zh-CN" sz="2000" dirty="0" err="1">
                <a:solidFill>
                  <a:schemeClr val="accent1"/>
                </a:solidFill>
                <a:latin typeface="+mj-lt"/>
              </a:rPr>
              <a:t>System.out.println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("Welcome to Java");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 count++;</a:t>
            </a:r>
          </a:p>
          <a:p>
            <a:pPr>
              <a:defRPr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}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FB2C315-A668-CE44-88F2-102868ED4CDB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54585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207568" y="4221088"/>
            <a:ext cx="2232248" cy="7920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while</a:t>
            </a:r>
            <a:endParaRPr lang="zh-CN" altLang="en-US" sz="2800" b="1" dirty="0"/>
          </a:p>
        </p:txBody>
      </p:sp>
      <p:sp>
        <p:nvSpPr>
          <p:cNvPr id="11" name="矩形 10"/>
          <p:cNvSpPr/>
          <p:nvPr/>
        </p:nvSpPr>
        <p:spPr>
          <a:xfrm>
            <a:off x="4871864" y="4221088"/>
            <a:ext cx="2232248" cy="7920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do-while</a:t>
            </a:r>
            <a:endParaRPr lang="zh-CN" altLang="en-US" sz="2800" b="1" dirty="0"/>
          </a:p>
        </p:txBody>
      </p:sp>
      <p:sp>
        <p:nvSpPr>
          <p:cNvPr id="12" name="矩形 11"/>
          <p:cNvSpPr/>
          <p:nvPr/>
        </p:nvSpPr>
        <p:spPr>
          <a:xfrm>
            <a:off x="7536160" y="4221088"/>
            <a:ext cx="2232248" cy="7920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for</a:t>
            </a:r>
            <a:endParaRPr lang="zh-CN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359696" y="2204864"/>
            <a:ext cx="561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循环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：反复执行同一代码块直到满足结束条件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5964542" y="2676983"/>
            <a:ext cx="0" cy="135071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215680" y="3305019"/>
            <a:ext cx="543660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215680" y="3305837"/>
            <a:ext cx="0" cy="73439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8655841" y="3293297"/>
            <a:ext cx="0" cy="73439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2">
            <a:extLst>
              <a:ext uri="{FF2B5EF4-FFF2-40B4-BE49-F238E27FC236}">
                <a16:creationId xmlns:a16="http://schemas.microsoft.com/office/drawing/2014/main" id="{3DF452EA-2F90-6548-8A19-0FE1A75A3D29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60929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3895354" y="1693567"/>
            <a:ext cx="4968552" cy="1975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5000"/>
              <a:buFont typeface="Monotype Sorts" charset="2"/>
              <a:buNone/>
            </a:pPr>
            <a:r>
              <a:rPr lang="en-US" altLang="en-US" sz="2400" dirty="0">
                <a:solidFill>
                  <a:srgbClr val="C00000"/>
                </a:solidFill>
              </a:rPr>
              <a:t>while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(loop-continuation-condition) {</a:t>
            </a: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5000"/>
              <a:buFont typeface="Monotype Sorts" charset="2"/>
              <a:buNone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// loop-body;</a:t>
            </a: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5000"/>
              <a:buFont typeface="Monotype Sorts" charset="2"/>
              <a:buNone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tatement(s);</a:t>
            </a: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5000"/>
              <a:buFont typeface="Monotype Sorts" charset="2"/>
              <a:buNone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3669493"/>
            <a:ext cx="2879725" cy="310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048EFCA4-0BC6-0545-985B-C37AD194B5DC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274434-2FBD-A04F-9515-9D112D5C1156}"/>
              </a:ext>
            </a:extLst>
          </p:cNvPr>
          <p:cNvSpPr txBox="1"/>
          <p:nvPr/>
        </p:nvSpPr>
        <p:spPr>
          <a:xfrm>
            <a:off x="6096000" y="10784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循环条件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5580161-B774-F74C-953F-0A970727B13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649998" y="1447799"/>
            <a:ext cx="310098" cy="25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FF6395A-102E-624A-9924-B05A27841D6C}"/>
              </a:ext>
            </a:extLst>
          </p:cNvPr>
          <p:cNvSpPr txBox="1"/>
          <p:nvPr/>
        </p:nvSpPr>
        <p:spPr>
          <a:xfrm>
            <a:off x="6379630" y="27727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循环体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8B8EDBE-D692-0649-9A94-BB490A369D5A}"/>
              </a:ext>
            </a:extLst>
          </p:cNvPr>
          <p:cNvSpPr/>
          <p:nvPr/>
        </p:nvSpPr>
        <p:spPr>
          <a:xfrm>
            <a:off x="4439816" y="2681530"/>
            <a:ext cx="3168352" cy="5314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17184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889" y="3412382"/>
            <a:ext cx="4411663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3359696" y="1295400"/>
            <a:ext cx="6264696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5000"/>
              <a:buFont typeface="Monotype Sorts" charset="2"/>
              <a:buNone/>
            </a:pPr>
            <a:r>
              <a:rPr lang="en-US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int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count = 0;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5000"/>
              <a:buFont typeface="Monotype Sorts" charset="2"/>
              <a:buNone/>
            </a:pPr>
            <a:r>
              <a:rPr lang="en-US" altLang="en-US" sz="2400" dirty="0">
                <a:solidFill>
                  <a:srgbClr val="C00000"/>
                </a:solidFill>
                <a:cs typeface="Courier New" pitchFamily="49" charset="0"/>
              </a:rPr>
              <a:t>while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(count &lt; 100) {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5000"/>
              <a:buFont typeface="Monotype Sorts" charset="2"/>
              <a:buNone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      </a:t>
            </a:r>
            <a:r>
              <a:rPr lang="en-US" altLang="en-US" sz="2400" dirty="0">
                <a:solidFill>
                  <a:schemeClr val="accent1"/>
                </a:solidFill>
                <a:cs typeface="Courier New" pitchFamily="49" charset="0"/>
              </a:rPr>
              <a:t> </a:t>
            </a:r>
            <a:r>
              <a:rPr lang="en-US" altLang="en-US" sz="2400" dirty="0" err="1">
                <a:solidFill>
                  <a:schemeClr val="accent1"/>
                </a:solidFill>
                <a:cs typeface="Courier New" pitchFamily="49" charset="0"/>
              </a:rPr>
              <a:t>System.out.println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("Welcome to Java!");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5000"/>
              <a:buFont typeface="Monotype Sorts" charset="2"/>
              <a:buNone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        count++;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Pct val="75000"/>
              <a:buFont typeface="Monotype Sorts" charset="2"/>
              <a:buNone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Courier New" pitchFamily="49" charset="0"/>
              </a:rPr>
              <a:t>}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F0DFA38-4EE0-B84E-AF02-CB5F90268F07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22563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151784" y="1713231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示例</a:t>
            </a:r>
            <a:r>
              <a:rPr lang="zh-CN" altLang="en-US" sz="20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求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整数的算术和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61824D4-BCFB-A844-AFA7-DBF47B6D3AA2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C3A3EF7-47BA-DF41-B6B8-D89DEE3DB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094" y="2429595"/>
            <a:ext cx="5519812" cy="4109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29C8C63-6AA3-0240-960F-A4E3DFDEAFB9}"/>
              </a:ext>
            </a:extLst>
          </p:cNvPr>
          <p:cNvSpPr txBox="1"/>
          <p:nvPr/>
        </p:nvSpPr>
        <p:spPr>
          <a:xfrm>
            <a:off x="6312024" y="4389388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</a:rPr>
              <a:t>sum</a:t>
            </a:r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</a:rPr>
              <a:t>=</a:t>
            </a:r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</a:rPr>
              <a:t>sum</a:t>
            </a:r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</a:rPr>
              <a:t>+</a:t>
            </a:r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</a:rPr>
              <a:t>i;</a:t>
            </a:r>
            <a:endParaRPr kumimoji="1" lang="zh-CN" altLang="en-US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648668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1847528" y="2360675"/>
            <a:ext cx="496855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lang="en-US" altLang="zh-CN" sz="2400" dirty="0">
                <a:solidFill>
                  <a:srgbClr val="C00000"/>
                </a:solidFill>
                <a:latin typeface="+mj-lt"/>
              </a:rPr>
              <a:t>do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{</a:t>
            </a:r>
          </a:p>
          <a:p>
            <a:pPr>
              <a:spcBef>
                <a:spcPct val="5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     // Loop body;</a:t>
            </a:r>
          </a:p>
          <a:p>
            <a:pPr>
              <a:spcBef>
                <a:spcPct val="5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     statement(s);</a:t>
            </a:r>
          </a:p>
          <a:p>
            <a:pPr>
              <a:spcBef>
                <a:spcPct val="5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} </a:t>
            </a:r>
            <a:r>
              <a:rPr lang="en-US" altLang="zh-CN" sz="2400" dirty="0">
                <a:solidFill>
                  <a:srgbClr val="C00000"/>
                </a:solidFill>
                <a:latin typeface="+mj-lt"/>
              </a:rPr>
              <a:t>while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(loop-continuation-condition);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482" y="1706910"/>
            <a:ext cx="3028950" cy="417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63827686-5427-874E-AB41-35FBB6117E43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5595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768F0F84-DFA9-F546-BF8C-4C73A92F2623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17E6E8C4-5FF8-574E-B429-3F6A16FF90B0}"/>
              </a:ext>
            </a:extLst>
          </p:cNvPr>
          <p:cNvSpPr txBox="1"/>
          <p:nvPr/>
        </p:nvSpPr>
        <p:spPr>
          <a:xfrm>
            <a:off x="4151784" y="1713231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示例</a:t>
            </a:r>
            <a:r>
              <a:rPr lang="zh-CN" altLang="en-US" sz="20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求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整数的算术和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F858676-AEB6-2848-A95F-21D164483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986" y="2246191"/>
            <a:ext cx="5303614" cy="44752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34E72F2-65FA-6949-BFCD-CCB019976237}"/>
              </a:ext>
            </a:extLst>
          </p:cNvPr>
          <p:cNvSpPr txBox="1"/>
          <p:nvPr/>
        </p:nvSpPr>
        <p:spPr>
          <a:xfrm>
            <a:off x="6312024" y="4389388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</a:rPr>
              <a:t>sum</a:t>
            </a:r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</a:rPr>
              <a:t>=</a:t>
            </a:r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</a:rPr>
              <a:t>sum</a:t>
            </a:r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</a:rPr>
              <a:t>+</a:t>
            </a:r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</a:rPr>
              <a:t>i;</a:t>
            </a:r>
            <a:endParaRPr kumimoji="1" lang="zh-CN" altLang="en-US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508052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768F0F84-DFA9-F546-BF8C-4C73A92F2623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48B029-DEAF-A248-8170-03E093234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1772816"/>
            <a:ext cx="3028950" cy="417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7E63E61A-C575-3B45-A25B-7C7B42CA9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844824"/>
            <a:ext cx="3685401" cy="397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74E126F-FC4E-1247-BAEF-8FE8DE26EEAD}"/>
              </a:ext>
            </a:extLst>
          </p:cNvPr>
          <p:cNvSpPr txBox="1"/>
          <p:nvPr/>
        </p:nvSpPr>
        <p:spPr>
          <a:xfrm>
            <a:off x="7536427" y="1359645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循环体至少执行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31907537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839416" y="1556792"/>
            <a:ext cx="9721080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sz="2400" dirty="0">
                <a:solidFill>
                  <a:srgbClr val="C00000"/>
                </a:solidFill>
                <a:latin typeface="+mj-lt"/>
              </a:rPr>
              <a:t>for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</a:t>
            </a:r>
            <a:r>
              <a:rPr lang="en-US" altLang="en-US" sz="2400" dirty="0">
                <a:solidFill>
                  <a:schemeClr val="accent1"/>
                </a:solidFill>
                <a:latin typeface="+mj-lt"/>
              </a:rPr>
              <a:t>initial-action</a:t>
            </a:r>
            <a:r>
              <a:rPr lang="en-US" altLang="en-US" sz="2400" dirty="0">
                <a:solidFill>
                  <a:srgbClr val="C00000"/>
                </a:solidFill>
                <a:latin typeface="+mj-lt"/>
              </a:rPr>
              <a:t>;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altLang="en-US" sz="2400" dirty="0">
                <a:solidFill>
                  <a:schemeClr val="accent1"/>
                </a:solidFill>
                <a:latin typeface="+mj-lt"/>
              </a:rPr>
              <a:t>loop-continuation-condition</a:t>
            </a:r>
            <a:r>
              <a:rPr lang="en-US" altLang="en-US" sz="2400" dirty="0">
                <a:solidFill>
                  <a:srgbClr val="C00000"/>
                </a:solidFill>
                <a:latin typeface="+mj-lt"/>
              </a:rPr>
              <a:t>;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altLang="en-US" sz="2400" dirty="0">
                <a:solidFill>
                  <a:schemeClr val="accent1"/>
                </a:solidFill>
                <a:latin typeface="+mj-lt"/>
              </a:rPr>
              <a:t>action-after-each-iteration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{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     // loop body;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     Statement(s);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}</a:t>
            </a:r>
          </a:p>
        </p:txBody>
      </p:sp>
      <p:sp>
        <p:nvSpPr>
          <p:cNvPr id="3" name="矩形 2"/>
          <p:cNvSpPr/>
          <p:nvPr/>
        </p:nvSpPr>
        <p:spPr>
          <a:xfrm>
            <a:off x="7277214" y="4437112"/>
            <a:ext cx="44279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5000"/>
            </a:pP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i;</a:t>
            </a:r>
          </a:p>
          <a:p>
            <a:pPr marL="342900" indent="-342900">
              <a:buClr>
                <a:schemeClr val="tx2"/>
              </a:buClr>
              <a:buSzPct val="75000"/>
            </a:pPr>
            <a:r>
              <a:rPr lang="en-US" altLang="en-US" sz="2000" dirty="0">
                <a:solidFill>
                  <a:srgbClr val="C00000"/>
                </a:solidFill>
              </a:rPr>
              <a:t>for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(i = 0; i &lt; 100; i++) {	 </a:t>
            </a:r>
          </a:p>
          <a:p>
            <a:pPr marL="342900" indent="-342900">
              <a:buClr>
                <a:schemeClr val="tx2"/>
              </a:buClr>
              <a:buSzPct val="75000"/>
            </a:pP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altLang="en-US" sz="2000" dirty="0" err="1">
                <a:solidFill>
                  <a:schemeClr val="accent1"/>
                </a:solidFill>
              </a:rPr>
              <a:t>System.out.println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(“Hello!"); </a:t>
            </a:r>
          </a:p>
          <a:p>
            <a:pPr marL="342900" indent="-342900">
              <a:buClr>
                <a:schemeClr val="tx2"/>
              </a:buClr>
              <a:buSzPct val="75000"/>
            </a:pP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507" y="3078598"/>
            <a:ext cx="4728493" cy="364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6678181C-1D2D-BB43-9D51-F3D97F955C9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E6BAF7-DE07-5542-A8A5-E2E0C23CCF8A}"/>
              </a:ext>
            </a:extLst>
          </p:cNvPr>
          <p:cNvSpPr txBox="1"/>
          <p:nvPr/>
        </p:nvSpPr>
        <p:spPr>
          <a:xfrm>
            <a:off x="1627163" y="11874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初始状态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AFD9BB3-75F3-D244-91EB-D69BBB0B45EE}"/>
              </a:ext>
            </a:extLst>
          </p:cNvPr>
          <p:cNvSpPr txBox="1"/>
          <p:nvPr/>
        </p:nvSpPr>
        <p:spPr>
          <a:xfrm>
            <a:off x="4295800" y="11874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循环条件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56AF18-9B64-9A41-AA2F-EC2F650E2E9E}"/>
              </a:ext>
            </a:extLst>
          </p:cNvPr>
          <p:cNvSpPr txBox="1"/>
          <p:nvPr/>
        </p:nvSpPr>
        <p:spPr>
          <a:xfrm>
            <a:off x="8184232" y="11874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状态更新</a:t>
            </a:r>
          </a:p>
        </p:txBody>
      </p:sp>
    </p:spTree>
    <p:extLst>
      <p:ext uri="{BB962C8B-B14F-4D97-AF65-F5344CB8AC3E}">
        <p14:creationId xmlns:p14="http://schemas.microsoft.com/office/powerpoint/2010/main" val="1890514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35360" y="1379647"/>
            <a:ext cx="30963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System.in.read</a:t>
            </a:r>
            <a:r>
              <a:rPr lang="en-US" altLang="zh-CN" sz="3200" dirty="0">
                <a:solidFill>
                  <a:srgbClr val="7030A0"/>
                </a:solidFill>
              </a:rPr>
              <a:t>()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5360" y="2008321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功能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：从输入流中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读取下一个字节</a:t>
            </a:r>
            <a:endParaRPr lang="en-US" altLang="zh-CN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返回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：下一个字节</a:t>
            </a:r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型</a:t>
            </a:r>
          </a:p>
        </p:txBody>
      </p:sp>
      <p:pic>
        <p:nvPicPr>
          <p:cNvPr id="31747" name="Picture 3" descr="C:\Users\Administrator\Desktop\java课件\pics\03\屏幕快照 2017-09-22 下午9.26.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200" y="5291916"/>
            <a:ext cx="1999601" cy="61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5159897" y="5435932"/>
            <a:ext cx="864931" cy="414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23993" y="5435932"/>
            <a:ext cx="864931" cy="414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888089" y="5435932"/>
            <a:ext cx="864931" cy="414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96000" y="6372036"/>
            <a:ext cx="1705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System.</a:t>
            </a:r>
            <a:r>
              <a:rPr lang="en-US" altLang="zh-CN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in.read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  <a:endParaRPr lang="zh-CN" altLang="en-US" dirty="0"/>
          </a:p>
        </p:txBody>
      </p:sp>
      <p:sp>
        <p:nvSpPr>
          <p:cNvPr id="17" name="任意多边形 16"/>
          <p:cNvSpPr/>
          <p:nvPr/>
        </p:nvSpPr>
        <p:spPr>
          <a:xfrm>
            <a:off x="5462954" y="5833774"/>
            <a:ext cx="609600" cy="750277"/>
          </a:xfrm>
          <a:custGeom>
            <a:avLst/>
            <a:gdLst>
              <a:gd name="connsiteX0" fmla="*/ 0 w 609600"/>
              <a:gd name="connsiteY0" fmla="*/ 0 h 750277"/>
              <a:gd name="connsiteX1" fmla="*/ 152400 w 609600"/>
              <a:gd name="connsiteY1" fmla="*/ 574430 h 750277"/>
              <a:gd name="connsiteX2" fmla="*/ 609600 w 609600"/>
              <a:gd name="connsiteY2" fmla="*/ 750277 h 75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750277">
                <a:moveTo>
                  <a:pt x="0" y="0"/>
                </a:moveTo>
                <a:cubicBezTo>
                  <a:pt x="25400" y="224692"/>
                  <a:pt x="50800" y="449384"/>
                  <a:pt x="152400" y="574430"/>
                </a:cubicBezTo>
                <a:cubicBezTo>
                  <a:pt x="254000" y="699476"/>
                  <a:pt x="431800" y="724876"/>
                  <a:pt x="609600" y="750277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751350" y="5435932"/>
            <a:ext cx="864931" cy="4143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\r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615446" y="5435932"/>
            <a:ext cx="864931" cy="4143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\n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17C34E93-5F6E-AF47-BBBD-AE34DFDDAFDB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DB718C2-EC5C-E64E-B516-726AA0907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46" y="1254950"/>
            <a:ext cx="7141294" cy="2948446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25521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2" grpId="0" animBg="1"/>
      <p:bldP spid="16" grpId="0"/>
      <p:bldP spid="17" grpId="0" animBg="1"/>
      <p:bldP spid="27" grpId="0" animBg="1"/>
      <p:bldP spid="2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5F98530-EEA4-DC4B-AF05-7086A106CD96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1B4D6360-F5A5-844F-9EF7-B5F352C0D4C3}"/>
              </a:ext>
            </a:extLst>
          </p:cNvPr>
          <p:cNvSpPr txBox="1"/>
          <p:nvPr/>
        </p:nvSpPr>
        <p:spPr>
          <a:xfrm>
            <a:off x="4151784" y="1713231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示例</a:t>
            </a:r>
            <a:r>
              <a:rPr lang="zh-CN" altLang="en-US" sz="20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求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整数的算术和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19FE13A-1728-9A48-930B-34E88A391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2315532"/>
            <a:ext cx="6426200" cy="443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5B8900F-39DD-B447-A0E1-3D8E76808B95}"/>
              </a:ext>
            </a:extLst>
          </p:cNvPr>
          <p:cNvSpPr txBox="1"/>
          <p:nvPr/>
        </p:nvSpPr>
        <p:spPr>
          <a:xfrm>
            <a:off x="5807968" y="4869160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</a:rPr>
              <a:t>sum</a:t>
            </a:r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</a:rPr>
              <a:t>=</a:t>
            </a:r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</a:rPr>
              <a:t>sum</a:t>
            </a:r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</a:rPr>
              <a:t>+</a:t>
            </a:r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highlight>
                  <a:srgbClr val="FFFF00"/>
                </a:highlight>
              </a:rPr>
              <a:t>i;</a:t>
            </a:r>
            <a:endParaRPr kumimoji="1" lang="zh-CN" altLang="en-US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732559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711624" y="1772817"/>
            <a:ext cx="67504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SzPct val="90000"/>
            </a:pPr>
            <a:r>
              <a:rPr lang="en-US" altLang="zh-CN" sz="2800" dirty="0">
                <a:solidFill>
                  <a:srgbClr val="C00000"/>
                </a:solidFill>
              </a:rPr>
              <a:t>for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 </a:t>
            </a:r>
            <a:r>
              <a:rPr lang="en-US" altLang="zh-CN" sz="2800" u="sng" dirty="0">
                <a:solidFill>
                  <a:srgbClr val="002060"/>
                </a:solidFill>
                <a:latin typeface="+mj-lt"/>
              </a:rPr>
              <a:t>int i=0, j=10</a:t>
            </a:r>
            <a:r>
              <a:rPr lang="zh-CN" altLang="en-US" sz="2800" u="sng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+mj-lt"/>
              </a:rPr>
              <a:t>;</a:t>
            </a:r>
            <a:r>
              <a:rPr lang="en-US" altLang="zh-CN" sz="2800" dirty="0">
                <a:solidFill>
                  <a:srgbClr val="002060"/>
                </a:solidFill>
                <a:latin typeface="+mj-lt"/>
              </a:rPr>
              <a:t>   </a:t>
            </a:r>
            <a:r>
              <a:rPr lang="en-US" altLang="zh-CN" sz="2800" u="sng" dirty="0">
                <a:solidFill>
                  <a:srgbClr val="002060"/>
                </a:solidFill>
                <a:latin typeface="+mj-lt"/>
              </a:rPr>
              <a:t>i&lt;j</a:t>
            </a:r>
            <a:r>
              <a:rPr lang="zh-CN" altLang="en-US" sz="2800" u="sng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+mj-lt"/>
              </a:rPr>
              <a:t>;</a:t>
            </a:r>
            <a:r>
              <a:rPr lang="en-US" altLang="zh-CN" sz="2800" dirty="0">
                <a:solidFill>
                  <a:srgbClr val="002060"/>
                </a:solidFill>
                <a:latin typeface="+mj-lt"/>
              </a:rPr>
              <a:t>    </a:t>
            </a:r>
            <a:r>
              <a:rPr lang="en-US" altLang="zh-CN" sz="2800" u="sng" dirty="0">
                <a:solidFill>
                  <a:srgbClr val="002060"/>
                </a:solidFill>
                <a:latin typeface="+mj-lt"/>
              </a:rPr>
              <a:t>i++, j--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{</a:t>
            </a:r>
          </a:p>
          <a:p>
            <a:pPr marL="1371600" lvl="2" indent="-457200">
              <a:buSzPct val="90000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     ……</a:t>
            </a:r>
          </a:p>
          <a:p>
            <a:pPr marL="1371600" lvl="2" indent="-457200">
              <a:buSzPct val="90000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2711624" y="4149081"/>
            <a:ext cx="64087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SzPct val="90000"/>
            </a:pPr>
            <a:r>
              <a:rPr lang="en-US" altLang="zh-CN" sz="2800" dirty="0">
                <a:solidFill>
                  <a:srgbClr val="C00000"/>
                </a:solidFill>
              </a:rPr>
              <a:t>for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;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;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) {    // infinite loop</a:t>
            </a:r>
          </a:p>
          <a:p>
            <a:pPr marL="1371600" lvl="2" indent="-457200">
              <a:buSzPct val="90000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......</a:t>
            </a:r>
          </a:p>
          <a:p>
            <a:pPr marL="1371600" lvl="2" indent="-457200">
              <a:buSzPct val="90000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E45B166-8711-4F41-B616-C01AE670712C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DF32BB-926B-B84D-BF92-FD5E431499D6}"/>
              </a:ext>
            </a:extLst>
          </p:cNvPr>
          <p:cNvSpPr txBox="1"/>
          <p:nvPr/>
        </p:nvSpPr>
        <p:spPr>
          <a:xfrm>
            <a:off x="5159896" y="137194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多变量状态、条件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16C1F3-E163-5A4D-90D2-5C6E50AFE2EF}"/>
              </a:ext>
            </a:extLst>
          </p:cNvPr>
          <p:cNvSpPr txBox="1"/>
          <p:nvPr/>
        </p:nvSpPr>
        <p:spPr>
          <a:xfrm>
            <a:off x="5134984" y="36914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无循环条件</a:t>
            </a:r>
          </a:p>
        </p:txBody>
      </p:sp>
    </p:spTree>
    <p:extLst>
      <p:ext uri="{BB962C8B-B14F-4D97-AF65-F5344CB8AC3E}">
        <p14:creationId xmlns:p14="http://schemas.microsoft.com/office/powerpoint/2010/main" val="4835497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567608" y="1511836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示例</a:t>
            </a:r>
            <a:r>
              <a:rPr lang="zh-CN" altLang="en-US" sz="20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输入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的一个数字，计算该数字的阶乘，输出结果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898BB319-19CF-7941-818A-BA5831EFC75D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733959F-AC3A-354B-9D4F-CB2A6CAE6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67" y="2259327"/>
            <a:ext cx="5518266" cy="4197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3666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063552" y="3701814"/>
            <a:ext cx="7992888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0" lvl="1" indent="-533400">
              <a:lnSpc>
                <a:spcPct val="90000"/>
              </a:lnSpc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    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length = 70;</a:t>
            </a:r>
          </a:p>
          <a:p>
            <a:pPr marL="990600" lvl="1" indent="-533400">
              <a:lnSpc>
                <a:spcPct val="90000"/>
              </a:lnSpc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firstYear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= 1970;</a:t>
            </a:r>
          </a:p>
          <a:p>
            <a:pPr marL="990600" lvl="1" indent="-533400">
              <a:lnSpc>
                <a:spcPct val="90000"/>
              </a:lnSpc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year;</a:t>
            </a:r>
          </a:p>
          <a:p>
            <a:pPr marL="990600" lvl="1" indent="-533400">
              <a:lnSpc>
                <a:spcPct val="90000"/>
              </a:lnSpc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</a:t>
            </a:r>
            <a:r>
              <a:rPr lang="en-US" altLang="zh-CN" sz="2400" dirty="0">
                <a:solidFill>
                  <a:schemeClr val="accent2"/>
                </a:solidFill>
                <a:latin typeface="+mj-lt"/>
              </a:rPr>
              <a:t>for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(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i =0; i &lt; length; i++) {</a:t>
            </a:r>
          </a:p>
          <a:p>
            <a:pPr marL="990600" lvl="1" indent="-533400">
              <a:lnSpc>
                <a:spcPct val="90000"/>
              </a:lnSpc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        year =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firstYear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+ i;		</a:t>
            </a:r>
          </a:p>
          <a:p>
            <a:pPr marL="990600" lvl="1" indent="-533400">
              <a:lnSpc>
                <a:spcPct val="90000"/>
              </a:lnSpc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        </a:t>
            </a:r>
            <a:r>
              <a:rPr lang="en-US" altLang="zh-CN" sz="2400" dirty="0">
                <a:solidFill>
                  <a:schemeClr val="accent2"/>
                </a:solidFill>
                <a:latin typeface="+mj-lt"/>
              </a:rPr>
              <a:t>if((year%4==0&amp;&amp;year%100!=0)||year%400==0)</a:t>
            </a:r>
          </a:p>
          <a:p>
            <a:pPr marL="990600" lvl="1" indent="-533400">
              <a:lnSpc>
                <a:spcPct val="90000"/>
              </a:lnSpc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                      </a:t>
            </a:r>
            <a:r>
              <a:rPr lang="en-US" altLang="zh-CN" sz="2400" dirty="0" err="1">
                <a:solidFill>
                  <a:schemeClr val="accent1"/>
                </a:solidFill>
                <a:latin typeface="+mj-lt"/>
              </a:rPr>
              <a:t>System.out.println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(year);</a:t>
            </a:r>
          </a:p>
          <a:p>
            <a:pPr marL="990600" lvl="1" indent="-533400">
              <a:lnSpc>
                <a:spcPct val="90000"/>
              </a:lnSpc>
              <a:buSzPct val="90000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}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9616" y="1412776"/>
            <a:ext cx="70567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示例：</a:t>
            </a:r>
            <a:endParaRPr lang="en-US" altLang="zh-CN" sz="2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一个人出生于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1970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年，那么他这一辈子能有几个闰年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70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岁为寿命长度</a:t>
            </a: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)?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打印出他一辈子所经历的所有闰年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闰年：能被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整除但不能被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整除；或者能被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400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整除</a:t>
            </a:r>
          </a:p>
        </p:txBody>
      </p:sp>
    </p:spTree>
    <p:extLst>
      <p:ext uri="{BB962C8B-B14F-4D97-AF65-F5344CB8AC3E}">
        <p14:creationId xmlns:p14="http://schemas.microsoft.com/office/powerpoint/2010/main" val="273116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27648" y="1916832"/>
            <a:ext cx="7128792" cy="249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嵌套循环：</a:t>
            </a:r>
            <a:endParaRPr lang="en-US" altLang="zh-CN" sz="2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一个循环体内包含另一个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完整的循环结构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p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允许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多重嵌套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，一层嵌一层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p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while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do-while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for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三种循环可以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互相嵌套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24DD845D-C20F-A743-80BE-524184AAD5B5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84418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75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39616" y="134076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示例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zh-CN" altLang="en-US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计算</a:t>
            </a:r>
            <a:r>
              <a:rPr lang="en-US" altLang="zh-CN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1!+2!+3!+… … +n!, n</a:t>
            </a:r>
            <a:r>
              <a:rPr lang="zh-CN" altLang="en-US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属于</a:t>
            </a:r>
            <a:r>
              <a:rPr lang="en-US" altLang="zh-CN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0</a:t>
            </a:r>
            <a:r>
              <a:rPr lang="zh-CN" altLang="en-US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～</a:t>
            </a:r>
            <a:r>
              <a:rPr lang="en-US" altLang="zh-CN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9</a:t>
            </a:r>
            <a:r>
              <a:rPr lang="zh-CN" altLang="en-US" sz="2400" dirty="0">
                <a:solidFill>
                  <a:schemeClr val="accent1"/>
                </a:solidFill>
                <a:latin typeface="Calibri" pitchFamily="34" charset="0"/>
                <a:ea typeface="微软雅黑" pitchFamily="34" charset="-122"/>
              </a:rPr>
              <a:t>的数字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E72E7CA5-911B-9842-ADC0-97D0CE6D0A43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5706321-075F-7A4C-8099-EB844706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60" y="1975711"/>
            <a:ext cx="5898480" cy="45901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12421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76</a:t>
            </a:fld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35560" y="1412777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程序控制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2999656" y="1874442"/>
            <a:ext cx="0" cy="371479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999656" y="2374142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999656" y="2950206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999656" y="3526270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999656" y="4102334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993958" y="4648329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999656" y="5254462"/>
            <a:ext cx="122413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267634" y="2187975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标准输入输出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(Standard I/O)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267634" y="2730844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命令行参数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(command line parameter)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267634" y="3303264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if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条件语句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(if else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67634" y="3918823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switch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条件语句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(switch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252500" y="4464818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循环控制语句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(loop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47419" y="5038439"/>
            <a:ext cx="5356758" cy="367023"/>
          </a:xfrm>
          <a:prstGeom prst="rect">
            <a:avLst/>
          </a:prstGeom>
          <a:solidFill>
            <a:srgbClr val="00206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跳转语句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(jump statement)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48159E5A-8FE2-6E43-9AE5-7490AB367C69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009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172399" y="4221088"/>
            <a:ext cx="1584176" cy="7920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break</a:t>
            </a:r>
            <a:endParaRPr lang="zh-CN" altLang="en-US" sz="2800" b="1" dirty="0"/>
          </a:p>
        </p:txBody>
      </p:sp>
      <p:sp>
        <p:nvSpPr>
          <p:cNvPr id="11" name="矩形 10"/>
          <p:cNvSpPr/>
          <p:nvPr/>
        </p:nvSpPr>
        <p:spPr>
          <a:xfrm>
            <a:off x="4260631" y="4221088"/>
            <a:ext cx="1584176" cy="7920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continue</a:t>
            </a:r>
            <a:endParaRPr lang="zh-CN" altLang="en-US" sz="2800" b="1" dirty="0"/>
          </a:p>
        </p:txBody>
      </p:sp>
      <p:sp>
        <p:nvSpPr>
          <p:cNvPr id="12" name="矩形 11"/>
          <p:cNvSpPr/>
          <p:nvPr/>
        </p:nvSpPr>
        <p:spPr>
          <a:xfrm>
            <a:off x="6348863" y="4221088"/>
            <a:ext cx="1584176" cy="7920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return</a:t>
            </a:r>
            <a:endParaRPr lang="zh-CN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359696" y="2204864"/>
            <a:ext cx="561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跳转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：将程序的执行跳转到其他部分的语句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5964542" y="2676982"/>
            <a:ext cx="0" cy="6288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927648" y="3305836"/>
            <a:ext cx="626469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927648" y="3305837"/>
            <a:ext cx="0" cy="73439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9192344" y="3293297"/>
            <a:ext cx="0" cy="73439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437095" y="4221088"/>
            <a:ext cx="1584176" cy="7920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throw</a:t>
            </a:r>
            <a:endParaRPr lang="zh-CN" altLang="en-US" b="1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050215" y="3293297"/>
            <a:ext cx="2504" cy="74693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138447" y="3305837"/>
            <a:ext cx="2504" cy="72185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150077" y="5301209"/>
            <a:ext cx="16064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跳出当前循环</a:t>
            </a:r>
            <a:r>
              <a:rPr lang="en-US" altLang="zh-CN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/switch</a:t>
            </a:r>
            <a:endParaRPr lang="zh-CN" altLang="en-US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47238" y="530120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结束本次循环</a:t>
            </a:r>
          </a:p>
        </p:txBody>
      </p:sp>
      <p:sp>
        <p:nvSpPr>
          <p:cNvPr id="25" name="矩形 24"/>
          <p:cNvSpPr/>
          <p:nvPr/>
        </p:nvSpPr>
        <p:spPr>
          <a:xfrm>
            <a:off x="6555740" y="53012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方法返回</a:t>
            </a:r>
          </a:p>
        </p:txBody>
      </p:sp>
      <p:sp>
        <p:nvSpPr>
          <p:cNvPr id="26" name="矩形 25"/>
          <p:cNvSpPr/>
          <p:nvPr/>
        </p:nvSpPr>
        <p:spPr>
          <a:xfrm>
            <a:off x="8660412" y="53012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抛出异常</a:t>
            </a: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59446583-0E05-0F4B-8BBA-1B5F570F5C04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20336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359696" y="1988841"/>
            <a:ext cx="5760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break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语句用以</a:t>
            </a:r>
            <a:r>
              <a:rPr lang="zh-CN" altLang="en-US" sz="2400" b="1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中断当前执行的循环语句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(for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do-while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while)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或</a:t>
            </a:r>
            <a:r>
              <a:rPr lang="en-US" altLang="zh-CN" sz="2400" b="1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switch</a:t>
            </a:r>
            <a:r>
              <a:rPr lang="zh-CN" altLang="en-US" sz="2400" b="1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语句</a:t>
            </a:r>
          </a:p>
        </p:txBody>
      </p:sp>
      <p:sp>
        <p:nvSpPr>
          <p:cNvPr id="22" name="矩形 21"/>
          <p:cNvSpPr/>
          <p:nvPr/>
        </p:nvSpPr>
        <p:spPr>
          <a:xfrm>
            <a:off x="2279576" y="3861048"/>
            <a:ext cx="3024336" cy="16561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不带标号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3200" b="1" dirty="0">
                <a:solidFill>
                  <a:schemeClr val="accent2"/>
                </a:solidFill>
              </a:rPr>
              <a:t>break;</a:t>
            </a:r>
            <a:endParaRPr lang="en-US" altLang="zh-CN" sz="2800" b="1" dirty="0">
              <a:solidFill>
                <a:schemeClr val="accent2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仅跳出本层循环</a:t>
            </a:r>
          </a:p>
        </p:txBody>
      </p:sp>
      <p:sp>
        <p:nvSpPr>
          <p:cNvPr id="27" name="矩形 26"/>
          <p:cNvSpPr/>
          <p:nvPr/>
        </p:nvSpPr>
        <p:spPr>
          <a:xfrm>
            <a:off x="6600056" y="3861048"/>
            <a:ext cx="3024336" cy="16561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带标号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3200" b="1" dirty="0">
                <a:solidFill>
                  <a:schemeClr val="accent2"/>
                </a:solidFill>
              </a:rPr>
              <a:t>break </a:t>
            </a:r>
            <a:r>
              <a:rPr lang="zh-CN" altLang="en-US" sz="28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标号</a:t>
            </a:r>
            <a:r>
              <a:rPr lang="en-US" altLang="zh-CN" sz="3200" b="1" dirty="0">
                <a:solidFill>
                  <a:schemeClr val="accent2"/>
                </a:solidFill>
              </a:rPr>
              <a:t>;</a:t>
            </a:r>
            <a:endParaRPr lang="en-US" altLang="zh-CN" sz="2800" b="1" dirty="0">
              <a:solidFill>
                <a:schemeClr val="accent2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跳出标号程序块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9B0CC1C-4D5A-0E4A-A75E-A83AA80CDE32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56337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C4468621-A77B-1B45-83AB-931EED440335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CFFAAE9-81A9-4A4D-AFBA-A25F06A5E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246207"/>
            <a:ext cx="7541964" cy="39417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96215E1-1555-3642-B770-EE1F37261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618" y="5453887"/>
            <a:ext cx="2209800" cy="1295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332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37223" y="1371620"/>
            <a:ext cx="4668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System.in.read</a:t>
            </a:r>
            <a:r>
              <a:rPr lang="en-US" altLang="zh-CN" sz="3200" dirty="0">
                <a:solidFill>
                  <a:srgbClr val="7030A0"/>
                </a:solidFill>
              </a:rPr>
              <a:t>(byte[] b)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7223" y="2027028"/>
            <a:ext cx="4318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功能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：从输入流读取字节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存入数组</a:t>
            </a:r>
            <a:r>
              <a:rPr lang="en-US" altLang="zh-CN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</a:p>
          <a:p>
            <a:r>
              <a:rPr lang="zh-CN" altLang="en-US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返回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：读取的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字节数量</a:t>
            </a:r>
          </a:p>
        </p:txBody>
      </p:sp>
      <p:sp>
        <p:nvSpPr>
          <p:cNvPr id="14" name="矩形 13"/>
          <p:cNvSpPr/>
          <p:nvPr/>
        </p:nvSpPr>
        <p:spPr>
          <a:xfrm>
            <a:off x="5159897" y="4941168"/>
            <a:ext cx="864931" cy="414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23993" y="4941168"/>
            <a:ext cx="864931" cy="414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888089" y="4941168"/>
            <a:ext cx="864931" cy="414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55840" y="6156012"/>
            <a:ext cx="1827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System.</a:t>
            </a:r>
            <a:r>
              <a:rPr lang="en-US" altLang="zh-CN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in.read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(b)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7751350" y="4941168"/>
            <a:ext cx="864931" cy="4143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\r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615446" y="4941168"/>
            <a:ext cx="864931" cy="4143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\n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2770" name="Picture 2" descr="C:\Users\Administrator\Desktop\java课件\pics\03\屏幕快照 2017-09-22 下午9.44.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023" y="4833224"/>
            <a:ext cx="1870971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5159896" y="5355524"/>
            <a:ext cx="0" cy="4497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9480376" y="5353602"/>
            <a:ext cx="0" cy="4497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7923360" y="5578472"/>
            <a:ext cx="1557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5159896" y="5575848"/>
            <a:ext cx="1584176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00056" y="5343600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length:5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6483201" y="5744308"/>
            <a:ext cx="872940" cy="493004"/>
          </a:xfrm>
          <a:custGeom>
            <a:avLst/>
            <a:gdLst>
              <a:gd name="connsiteX0" fmla="*/ 58615 w 58615"/>
              <a:gd name="connsiteY0" fmla="*/ 0 h 293077"/>
              <a:gd name="connsiteX1" fmla="*/ 0 w 58615"/>
              <a:gd name="connsiteY1" fmla="*/ 293077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615" h="293077">
                <a:moveTo>
                  <a:pt x="58615" y="0"/>
                </a:moveTo>
                <a:cubicBezTo>
                  <a:pt x="55684" y="112346"/>
                  <a:pt x="52754" y="224693"/>
                  <a:pt x="0" y="293077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032104" y="615601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b:  [97, 98, 99, 13, 10]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2F27D2C0-81F0-FF40-B1FD-75C370ED4ABE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A1F3AC2-A152-E043-8721-61C3E64A7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54" y="1385243"/>
            <a:ext cx="7286376" cy="2364678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84042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2" grpId="0" animBg="1"/>
      <p:bldP spid="16" grpId="0"/>
      <p:bldP spid="27" grpId="0" animBg="1"/>
      <p:bldP spid="28" grpId="0" animBg="1"/>
      <p:bldP spid="15" grpId="0"/>
      <p:bldP spid="26" grpId="0" animBg="1"/>
      <p:bldP spid="2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80</a:t>
            </a:fld>
            <a:endParaRPr lang="zh-CN" altLang="en-US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812DB36-FB23-A843-AFA1-AE7FE055A798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4CC86A7-D20E-C841-80B3-7783FE1E4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8" y="1304391"/>
            <a:ext cx="6521028" cy="5082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4144B3E-9F57-7540-B255-61F581FB8187}"/>
              </a:ext>
            </a:extLst>
          </p:cNvPr>
          <p:cNvSpPr txBox="1"/>
          <p:nvPr/>
        </p:nvSpPr>
        <p:spPr>
          <a:xfrm>
            <a:off x="767408" y="24208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标号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1CCC99-CA8D-CF45-A2C2-C09F46BD7687}"/>
              </a:ext>
            </a:extLst>
          </p:cNvPr>
          <p:cNvSpPr txBox="1"/>
          <p:nvPr/>
        </p:nvSpPr>
        <p:spPr>
          <a:xfrm>
            <a:off x="4293508" y="2605554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solidFill>
                  <a:srgbClr val="002060"/>
                </a:solidFill>
                <a:highlight>
                  <a:srgbClr val="FFFF00"/>
                </a:highlight>
              </a:rPr>
              <a:t>j</a:t>
            </a:r>
            <a:r>
              <a:rPr kumimoji="1" lang="en-US" altLang="zh-CN" sz="1600" dirty="0">
                <a:solidFill>
                  <a:srgbClr val="002060"/>
                </a:solidFill>
                <a:highlight>
                  <a:srgbClr val="FFFF00"/>
                </a:highlight>
              </a:rPr>
              <a:t>&gt;=2</a:t>
            </a:r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则继续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93F9FA-006E-DF45-9D0D-33CAD7F93C13}"/>
              </a:ext>
            </a:extLst>
          </p:cNvPr>
          <p:cNvSpPr txBox="1"/>
          <p:nvPr/>
        </p:nvSpPr>
        <p:spPr>
          <a:xfrm>
            <a:off x="4655840" y="2967159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solidFill>
                  <a:srgbClr val="002060"/>
                </a:solidFill>
                <a:highlight>
                  <a:srgbClr val="FFFF00"/>
                </a:highlight>
              </a:rPr>
              <a:t>k</a:t>
            </a:r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属于</a:t>
            </a:r>
            <a:r>
              <a:rPr kumimoji="1" lang="en-US" altLang="zh-CN" sz="1600" dirty="0">
                <a:solidFill>
                  <a:srgbClr val="002060"/>
                </a:solidFill>
                <a:highlight>
                  <a:srgbClr val="FFFF00"/>
                </a:highlight>
              </a:rPr>
              <a:t>[1,9]</a:t>
            </a:r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则继续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365AD8C-7F31-4248-A368-392C273A9AA4}"/>
              </a:ext>
            </a:extLst>
          </p:cNvPr>
          <p:cNvSpPr txBox="1"/>
          <p:nvPr/>
        </p:nvSpPr>
        <p:spPr>
          <a:xfrm>
            <a:off x="4655840" y="3306220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solidFill>
                  <a:srgbClr val="002060"/>
                </a:solidFill>
                <a:highlight>
                  <a:srgbClr val="FFFF00"/>
                </a:highlight>
              </a:rPr>
              <a:t>k</a:t>
            </a:r>
            <a:r>
              <a:rPr kumimoji="1" lang="en-US" altLang="zh-CN" sz="1600" dirty="0">
                <a:solidFill>
                  <a:srgbClr val="002060"/>
                </a:solidFill>
                <a:highlight>
                  <a:srgbClr val="FFFF00"/>
                </a:highlight>
              </a:rPr>
              <a:t>=3</a:t>
            </a:r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则跳出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3FB1CA8-9EAB-B649-9308-E931ADFF8E18}"/>
              </a:ext>
            </a:extLst>
          </p:cNvPr>
          <p:cNvSpPr txBox="1"/>
          <p:nvPr/>
        </p:nvSpPr>
        <p:spPr>
          <a:xfrm>
            <a:off x="4655840" y="4268322"/>
            <a:ext cx="1375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solidFill>
                  <a:srgbClr val="002060"/>
                </a:solidFill>
                <a:highlight>
                  <a:srgbClr val="FFFF00"/>
                </a:highlight>
              </a:rPr>
              <a:t>j</a:t>
            </a:r>
            <a:r>
              <a:rPr kumimoji="1" lang="en-US" altLang="zh-CN" sz="1600" dirty="0">
                <a:solidFill>
                  <a:srgbClr val="002060"/>
                </a:solidFill>
                <a:highlight>
                  <a:srgbClr val="FFFF00"/>
                </a:highlight>
              </a:rPr>
              <a:t>=6</a:t>
            </a:r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则跳出</a:t>
            </a:r>
            <a:r>
              <a:rPr kumimoji="1" lang="en-US" altLang="zh-CN" sz="1600" dirty="0">
                <a:solidFill>
                  <a:srgbClr val="002060"/>
                </a:solidFill>
                <a:highlight>
                  <a:srgbClr val="FFFF00"/>
                </a:highlight>
              </a:rPr>
              <a:t>Rep</a:t>
            </a:r>
            <a:endParaRPr kumimoji="1" lang="zh-CN" altLang="en-US" sz="1600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CE0D42-63AB-0044-BF12-7E39A971E368}"/>
              </a:ext>
            </a:extLst>
          </p:cNvPr>
          <p:cNvSpPr txBox="1"/>
          <p:nvPr/>
        </p:nvSpPr>
        <p:spPr>
          <a:xfrm>
            <a:off x="4669027" y="4890902"/>
            <a:ext cx="1661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无跳出时输出</a:t>
            </a:r>
            <a:r>
              <a:rPr kumimoji="1" lang="en-US" altLang="zh-CN" sz="1600" i="1" dirty="0">
                <a:solidFill>
                  <a:srgbClr val="002060"/>
                </a:solidFill>
                <a:highlight>
                  <a:srgbClr val="FFFF00"/>
                </a:highlight>
              </a:rPr>
              <a:t>j</a:t>
            </a:r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*</a:t>
            </a:r>
            <a:r>
              <a:rPr kumimoji="1" lang="en-US" altLang="zh-CN" sz="1600" i="1" dirty="0">
                <a:solidFill>
                  <a:srgbClr val="002060"/>
                </a:solidFill>
                <a:highlight>
                  <a:srgbClr val="FFFF00"/>
                </a:highlight>
              </a:rPr>
              <a:t>k</a:t>
            </a:r>
            <a:endParaRPr kumimoji="1" lang="zh-CN" altLang="en-US" sz="1600" i="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382593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81</a:t>
            </a:fld>
            <a:endParaRPr lang="zh-CN" altLang="en-US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812DB36-FB23-A843-AFA1-AE7FE055A798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4CC86A7-D20E-C841-80B3-7783FE1E4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8" y="1304391"/>
            <a:ext cx="6521028" cy="5082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4144B3E-9F57-7540-B255-61F581FB8187}"/>
              </a:ext>
            </a:extLst>
          </p:cNvPr>
          <p:cNvSpPr txBox="1"/>
          <p:nvPr/>
        </p:nvSpPr>
        <p:spPr>
          <a:xfrm>
            <a:off x="767408" y="24208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标号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1CCC99-CA8D-CF45-A2C2-C09F46BD7687}"/>
              </a:ext>
            </a:extLst>
          </p:cNvPr>
          <p:cNvSpPr txBox="1"/>
          <p:nvPr/>
        </p:nvSpPr>
        <p:spPr>
          <a:xfrm>
            <a:off x="4293508" y="2605554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solidFill>
                  <a:srgbClr val="002060"/>
                </a:solidFill>
                <a:highlight>
                  <a:srgbClr val="FFFF00"/>
                </a:highlight>
              </a:rPr>
              <a:t>j</a:t>
            </a:r>
            <a:r>
              <a:rPr kumimoji="1" lang="en-US" altLang="zh-CN" sz="1600" dirty="0">
                <a:solidFill>
                  <a:srgbClr val="002060"/>
                </a:solidFill>
                <a:highlight>
                  <a:srgbClr val="FFFF00"/>
                </a:highlight>
              </a:rPr>
              <a:t>&gt;=2</a:t>
            </a:r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则继续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93F9FA-006E-DF45-9D0D-33CAD7F93C13}"/>
              </a:ext>
            </a:extLst>
          </p:cNvPr>
          <p:cNvSpPr txBox="1"/>
          <p:nvPr/>
        </p:nvSpPr>
        <p:spPr>
          <a:xfrm>
            <a:off x="4655840" y="2967159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solidFill>
                  <a:srgbClr val="002060"/>
                </a:solidFill>
                <a:highlight>
                  <a:srgbClr val="FFFF00"/>
                </a:highlight>
              </a:rPr>
              <a:t>k</a:t>
            </a:r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属于</a:t>
            </a:r>
            <a:r>
              <a:rPr kumimoji="1" lang="en-US" altLang="zh-CN" sz="1600" dirty="0">
                <a:solidFill>
                  <a:srgbClr val="002060"/>
                </a:solidFill>
                <a:highlight>
                  <a:srgbClr val="FFFF00"/>
                </a:highlight>
              </a:rPr>
              <a:t>[1,9]</a:t>
            </a:r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则继续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365AD8C-7F31-4248-A368-392C273A9AA4}"/>
              </a:ext>
            </a:extLst>
          </p:cNvPr>
          <p:cNvSpPr txBox="1"/>
          <p:nvPr/>
        </p:nvSpPr>
        <p:spPr>
          <a:xfrm>
            <a:off x="4655840" y="3306220"/>
            <a:ext cx="1099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solidFill>
                  <a:srgbClr val="002060"/>
                </a:solidFill>
                <a:highlight>
                  <a:srgbClr val="FFFF00"/>
                </a:highlight>
              </a:rPr>
              <a:t>k</a:t>
            </a:r>
            <a:r>
              <a:rPr kumimoji="1" lang="en-US" altLang="zh-CN" sz="1600" dirty="0">
                <a:solidFill>
                  <a:srgbClr val="002060"/>
                </a:solidFill>
                <a:highlight>
                  <a:srgbClr val="FFFF00"/>
                </a:highlight>
              </a:rPr>
              <a:t>=3</a:t>
            </a:r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则跳出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3FB1CA8-9EAB-B649-9308-E931ADFF8E18}"/>
              </a:ext>
            </a:extLst>
          </p:cNvPr>
          <p:cNvSpPr txBox="1"/>
          <p:nvPr/>
        </p:nvSpPr>
        <p:spPr>
          <a:xfrm>
            <a:off x="4655840" y="4268322"/>
            <a:ext cx="1375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solidFill>
                  <a:srgbClr val="002060"/>
                </a:solidFill>
                <a:highlight>
                  <a:srgbClr val="FFFF00"/>
                </a:highlight>
              </a:rPr>
              <a:t>j</a:t>
            </a:r>
            <a:r>
              <a:rPr kumimoji="1" lang="en-US" altLang="zh-CN" sz="1600" dirty="0">
                <a:solidFill>
                  <a:srgbClr val="002060"/>
                </a:solidFill>
                <a:highlight>
                  <a:srgbClr val="FFFF00"/>
                </a:highlight>
              </a:rPr>
              <a:t>=6</a:t>
            </a:r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则跳出</a:t>
            </a:r>
            <a:r>
              <a:rPr kumimoji="1" lang="en-US" altLang="zh-CN" sz="1600" dirty="0">
                <a:solidFill>
                  <a:srgbClr val="002060"/>
                </a:solidFill>
                <a:highlight>
                  <a:srgbClr val="FFFF00"/>
                </a:highlight>
              </a:rPr>
              <a:t>Rep</a:t>
            </a:r>
            <a:endParaRPr kumimoji="1" lang="zh-CN" altLang="en-US" sz="1600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CE0D42-63AB-0044-BF12-7E39A971E368}"/>
              </a:ext>
            </a:extLst>
          </p:cNvPr>
          <p:cNvSpPr txBox="1"/>
          <p:nvPr/>
        </p:nvSpPr>
        <p:spPr>
          <a:xfrm>
            <a:off x="4669027" y="4890902"/>
            <a:ext cx="1661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无跳出时输出</a:t>
            </a:r>
            <a:r>
              <a:rPr kumimoji="1" lang="en-US" altLang="zh-CN" sz="1600" i="1" dirty="0">
                <a:solidFill>
                  <a:srgbClr val="002060"/>
                </a:solidFill>
                <a:highlight>
                  <a:srgbClr val="FFFF00"/>
                </a:highlight>
              </a:rPr>
              <a:t>j</a:t>
            </a:r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*</a:t>
            </a:r>
            <a:r>
              <a:rPr kumimoji="1" lang="en-US" altLang="zh-CN" sz="1600" i="1" dirty="0">
                <a:solidFill>
                  <a:srgbClr val="002060"/>
                </a:solidFill>
                <a:highlight>
                  <a:srgbClr val="FFFF00"/>
                </a:highlight>
              </a:rPr>
              <a:t>k</a:t>
            </a:r>
            <a:endParaRPr kumimoji="1" lang="zh-CN" altLang="en-US" sz="1600" i="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0D29FBE-E1F9-B44F-AE90-7102AAA8E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44" y="2605554"/>
            <a:ext cx="2922458" cy="18498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85495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82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359696" y="1988841"/>
            <a:ext cx="5760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continue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语句用以</a:t>
            </a:r>
            <a:r>
              <a:rPr lang="zh-CN" altLang="en-US" sz="2400" b="1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跳过当前循环语句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(for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do-while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while)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rPr>
              <a:t>的</a:t>
            </a:r>
            <a:r>
              <a:rPr lang="zh-CN" altLang="en-US" sz="2400" b="1" dirty="0">
                <a:solidFill>
                  <a:srgbClr val="7030A0"/>
                </a:solidFill>
                <a:latin typeface="Calibri" pitchFamily="34" charset="0"/>
                <a:ea typeface="微软雅黑" pitchFamily="34" charset="-122"/>
              </a:rPr>
              <a:t>本次循环</a:t>
            </a:r>
          </a:p>
        </p:txBody>
      </p:sp>
      <p:sp>
        <p:nvSpPr>
          <p:cNvPr id="22" name="矩形 21"/>
          <p:cNvSpPr/>
          <p:nvPr/>
        </p:nvSpPr>
        <p:spPr>
          <a:xfrm>
            <a:off x="2279576" y="3861048"/>
            <a:ext cx="3024336" cy="20162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不带标号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3200" b="1" dirty="0">
                <a:solidFill>
                  <a:schemeClr val="accent2"/>
                </a:solidFill>
              </a:rPr>
              <a:t>continue;</a:t>
            </a:r>
            <a:endParaRPr lang="en-US" altLang="zh-CN" sz="2800" b="1" dirty="0">
              <a:solidFill>
                <a:schemeClr val="accent2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仅跳过本次循环剩余语句</a:t>
            </a:r>
          </a:p>
        </p:txBody>
      </p:sp>
      <p:sp>
        <p:nvSpPr>
          <p:cNvPr id="27" name="矩形 26"/>
          <p:cNvSpPr/>
          <p:nvPr/>
        </p:nvSpPr>
        <p:spPr>
          <a:xfrm>
            <a:off x="6600056" y="3861048"/>
            <a:ext cx="3024336" cy="20162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带标号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3200" b="1" dirty="0">
                <a:solidFill>
                  <a:schemeClr val="accent2"/>
                </a:solidFill>
                <a:latin typeface="+mj-lt"/>
                <a:ea typeface="微软雅黑" pitchFamily="34" charset="-122"/>
              </a:rPr>
              <a:t>continue </a:t>
            </a:r>
            <a:r>
              <a:rPr lang="zh-CN" altLang="en-US" sz="28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标号</a:t>
            </a:r>
            <a:r>
              <a:rPr lang="en-US" altLang="zh-CN" sz="3200" b="1" dirty="0">
                <a:solidFill>
                  <a:schemeClr val="accent2"/>
                </a:solidFill>
              </a:rPr>
              <a:t>;</a:t>
            </a:r>
            <a:endParaRPr lang="en-US" altLang="zh-CN" sz="2800" b="1" dirty="0">
              <a:solidFill>
                <a:schemeClr val="accent2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跳过所有循环至标号程序块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C360704-56F0-DC4D-964B-131CDE72FBC7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05233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83</a:t>
            </a:fld>
            <a:endParaRPr lang="zh-CN" altLang="en-US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E5FEBB8B-3FF5-B544-B7C8-C3BF46FFE247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B9113B-B3C9-734E-A8A1-53210C88F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550" y="1342628"/>
            <a:ext cx="6184900" cy="3238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A855425-47A9-3D45-AE55-BD68EFDBF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0" y="4965700"/>
            <a:ext cx="1841500" cy="1511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59465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801F53D-DC14-FE42-8D12-54CD759C8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4" y="1261608"/>
            <a:ext cx="6223000" cy="5245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84</a:t>
            </a:fld>
            <a:endParaRPr lang="zh-CN" altLang="en-US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D5AC16DE-E07C-B643-AEE3-E356D4718982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1DEA58-CF69-844C-BE88-25515734C710}"/>
              </a:ext>
            </a:extLst>
          </p:cNvPr>
          <p:cNvSpPr txBox="1"/>
          <p:nvPr/>
        </p:nvSpPr>
        <p:spPr>
          <a:xfrm>
            <a:off x="665813" y="22233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标号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D1723A-1398-C445-9231-AB4CA269AB2E}"/>
              </a:ext>
            </a:extLst>
          </p:cNvPr>
          <p:cNvSpPr txBox="1"/>
          <p:nvPr/>
        </p:nvSpPr>
        <p:spPr>
          <a:xfrm>
            <a:off x="5308140" y="2423414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 err="1">
                <a:solidFill>
                  <a:srgbClr val="002060"/>
                </a:solidFill>
                <a:highlight>
                  <a:srgbClr val="FFFF00"/>
                </a:highlight>
              </a:rPr>
              <a:t>i</a:t>
            </a:r>
            <a:r>
              <a:rPr kumimoji="1" lang="en-US" altLang="zh-CN" sz="1600" dirty="0">
                <a:solidFill>
                  <a:srgbClr val="002060"/>
                </a:solidFill>
                <a:highlight>
                  <a:srgbClr val="FFFF00"/>
                </a:highlight>
              </a:rPr>
              <a:t>&lt;=5</a:t>
            </a:r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则继续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12FBE5-B11E-BA4E-95CC-2FCB18D5C381}"/>
              </a:ext>
            </a:extLst>
          </p:cNvPr>
          <p:cNvSpPr txBox="1"/>
          <p:nvPr/>
        </p:nvSpPr>
        <p:spPr>
          <a:xfrm>
            <a:off x="5512772" y="2755991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solidFill>
                  <a:srgbClr val="002060"/>
                </a:solidFill>
                <a:highlight>
                  <a:srgbClr val="FFFF00"/>
                </a:highlight>
              </a:rPr>
              <a:t>j</a:t>
            </a:r>
            <a:r>
              <a:rPr kumimoji="1" lang="en-US" altLang="zh-CN" sz="1600" dirty="0">
                <a:solidFill>
                  <a:srgbClr val="002060"/>
                </a:solidFill>
                <a:highlight>
                  <a:srgbClr val="FFFF00"/>
                </a:highlight>
              </a:rPr>
              <a:t>&lt;=5</a:t>
            </a:r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则继续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907300-4896-6C4B-938A-78197AD5DBB9}"/>
              </a:ext>
            </a:extLst>
          </p:cNvPr>
          <p:cNvSpPr txBox="1"/>
          <p:nvPr/>
        </p:nvSpPr>
        <p:spPr>
          <a:xfrm>
            <a:off x="4066737" y="3468293"/>
            <a:ext cx="1877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solidFill>
                  <a:srgbClr val="002060"/>
                </a:solidFill>
                <a:highlight>
                  <a:srgbClr val="FFFF00"/>
                </a:highlight>
              </a:rPr>
              <a:t>j</a:t>
            </a:r>
            <a:r>
              <a:rPr kumimoji="1" lang="en-US" altLang="zh-CN" sz="1600" dirty="0">
                <a:solidFill>
                  <a:srgbClr val="002060"/>
                </a:solidFill>
                <a:highlight>
                  <a:srgbClr val="FFFF00"/>
                </a:highlight>
              </a:rPr>
              <a:t>=3</a:t>
            </a:r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则跳过本次循环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FE8F2A-C4C6-DC4F-8061-50DE6580E557}"/>
              </a:ext>
            </a:extLst>
          </p:cNvPr>
          <p:cNvSpPr txBox="1"/>
          <p:nvPr/>
        </p:nvSpPr>
        <p:spPr>
          <a:xfrm>
            <a:off x="4066737" y="3937186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 err="1">
                <a:solidFill>
                  <a:srgbClr val="002060"/>
                </a:solidFill>
                <a:highlight>
                  <a:srgbClr val="FFFF00"/>
                </a:highlight>
              </a:rPr>
              <a:t>i</a:t>
            </a:r>
            <a:r>
              <a:rPr kumimoji="1" lang="en-US" altLang="zh-CN" sz="1600" dirty="0">
                <a:solidFill>
                  <a:srgbClr val="002060"/>
                </a:solidFill>
                <a:highlight>
                  <a:srgbClr val="FFFF00"/>
                </a:highlight>
              </a:rPr>
              <a:t>=2</a:t>
            </a:r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则跳过循环至</a:t>
            </a:r>
            <a:r>
              <a:rPr kumimoji="1" lang="en-US" altLang="zh-CN" sz="1600" dirty="0" err="1">
                <a:solidFill>
                  <a:srgbClr val="002060"/>
                </a:solidFill>
                <a:highlight>
                  <a:srgbClr val="FFFF00"/>
                </a:highlight>
              </a:rPr>
              <a:t>iLoop</a:t>
            </a:r>
            <a:endParaRPr kumimoji="1" lang="zh-CN" altLang="en-US" sz="1600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BDDB98B-7E8A-EE43-80E1-574FA01097AE}"/>
              </a:ext>
            </a:extLst>
          </p:cNvPr>
          <p:cNvSpPr txBox="1"/>
          <p:nvPr/>
        </p:nvSpPr>
        <p:spPr>
          <a:xfrm>
            <a:off x="4030053" y="4419651"/>
            <a:ext cx="1933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无跳过循环则输出</a:t>
            </a:r>
            <a:r>
              <a:rPr kumimoji="1" lang="en-US" altLang="zh-CN" sz="1600" i="1" dirty="0">
                <a:solidFill>
                  <a:srgbClr val="002060"/>
                </a:solidFill>
                <a:highlight>
                  <a:srgbClr val="FFFF00"/>
                </a:highlight>
              </a:rPr>
              <a:t>p</a:t>
            </a:r>
            <a:endParaRPr kumimoji="1" lang="zh-CN" altLang="en-US" sz="1600" i="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15242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85</a:t>
            </a:fld>
            <a:endParaRPr lang="zh-CN" altLang="en-US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D5AC16DE-E07C-B643-AEE3-E356D4718982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93A466-6AAA-ED4E-88D0-9271AE127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2996952"/>
            <a:ext cx="38481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1730AD-C0FD-0B4D-8B0C-EDC3DC10A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4" y="1261608"/>
            <a:ext cx="6223000" cy="5245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935573A-855A-F54C-A9C9-C773A0379320}"/>
              </a:ext>
            </a:extLst>
          </p:cNvPr>
          <p:cNvSpPr txBox="1"/>
          <p:nvPr/>
        </p:nvSpPr>
        <p:spPr>
          <a:xfrm>
            <a:off x="665813" y="22233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0206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标号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2CD650-2859-FC47-AC5C-49F512371EC4}"/>
              </a:ext>
            </a:extLst>
          </p:cNvPr>
          <p:cNvSpPr txBox="1"/>
          <p:nvPr/>
        </p:nvSpPr>
        <p:spPr>
          <a:xfrm>
            <a:off x="5308140" y="2423414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 err="1">
                <a:solidFill>
                  <a:srgbClr val="002060"/>
                </a:solidFill>
                <a:highlight>
                  <a:srgbClr val="FFFF00"/>
                </a:highlight>
              </a:rPr>
              <a:t>i</a:t>
            </a:r>
            <a:r>
              <a:rPr kumimoji="1" lang="en-US" altLang="zh-CN" sz="1600" dirty="0">
                <a:solidFill>
                  <a:srgbClr val="002060"/>
                </a:solidFill>
                <a:highlight>
                  <a:srgbClr val="FFFF00"/>
                </a:highlight>
              </a:rPr>
              <a:t>&lt;=5</a:t>
            </a:r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则继续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6AE3A7-51D1-374A-80BA-C95BA4962A10}"/>
              </a:ext>
            </a:extLst>
          </p:cNvPr>
          <p:cNvSpPr txBox="1"/>
          <p:nvPr/>
        </p:nvSpPr>
        <p:spPr>
          <a:xfrm>
            <a:off x="5512772" y="2755991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solidFill>
                  <a:srgbClr val="002060"/>
                </a:solidFill>
                <a:highlight>
                  <a:srgbClr val="FFFF00"/>
                </a:highlight>
              </a:rPr>
              <a:t>j</a:t>
            </a:r>
            <a:r>
              <a:rPr kumimoji="1" lang="en-US" altLang="zh-CN" sz="1600" dirty="0">
                <a:solidFill>
                  <a:srgbClr val="002060"/>
                </a:solidFill>
                <a:highlight>
                  <a:srgbClr val="FFFF00"/>
                </a:highlight>
              </a:rPr>
              <a:t>&lt;=5</a:t>
            </a:r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则继续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4847FA-3390-BB4F-9C8C-2FB7BCA619BE}"/>
              </a:ext>
            </a:extLst>
          </p:cNvPr>
          <p:cNvSpPr txBox="1"/>
          <p:nvPr/>
        </p:nvSpPr>
        <p:spPr>
          <a:xfrm>
            <a:off x="4066737" y="3468293"/>
            <a:ext cx="1877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solidFill>
                  <a:srgbClr val="002060"/>
                </a:solidFill>
                <a:highlight>
                  <a:srgbClr val="FFFF00"/>
                </a:highlight>
              </a:rPr>
              <a:t>j</a:t>
            </a:r>
            <a:r>
              <a:rPr kumimoji="1" lang="en-US" altLang="zh-CN" sz="1600" dirty="0">
                <a:solidFill>
                  <a:srgbClr val="002060"/>
                </a:solidFill>
                <a:highlight>
                  <a:srgbClr val="FFFF00"/>
                </a:highlight>
              </a:rPr>
              <a:t>=3</a:t>
            </a:r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则跳过本次循环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60B271-5F2F-C049-BC3F-05FFF3C38F54}"/>
              </a:ext>
            </a:extLst>
          </p:cNvPr>
          <p:cNvSpPr txBox="1"/>
          <p:nvPr/>
        </p:nvSpPr>
        <p:spPr>
          <a:xfrm>
            <a:off x="4066737" y="3937186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 err="1">
                <a:solidFill>
                  <a:srgbClr val="002060"/>
                </a:solidFill>
                <a:highlight>
                  <a:srgbClr val="FFFF00"/>
                </a:highlight>
              </a:rPr>
              <a:t>i</a:t>
            </a:r>
            <a:r>
              <a:rPr kumimoji="1" lang="en-US" altLang="zh-CN" sz="1600" dirty="0">
                <a:solidFill>
                  <a:srgbClr val="002060"/>
                </a:solidFill>
                <a:highlight>
                  <a:srgbClr val="FFFF00"/>
                </a:highlight>
              </a:rPr>
              <a:t>=2</a:t>
            </a:r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则跳过循环至</a:t>
            </a:r>
            <a:r>
              <a:rPr kumimoji="1" lang="en-US" altLang="zh-CN" sz="1600" dirty="0" err="1">
                <a:solidFill>
                  <a:srgbClr val="002060"/>
                </a:solidFill>
                <a:highlight>
                  <a:srgbClr val="FFFF00"/>
                </a:highlight>
              </a:rPr>
              <a:t>iLoop</a:t>
            </a:r>
            <a:endParaRPr kumimoji="1" lang="zh-CN" altLang="en-US" sz="1600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528FBB-79CF-D04C-9AEF-3F33BD841501}"/>
              </a:ext>
            </a:extLst>
          </p:cNvPr>
          <p:cNvSpPr txBox="1"/>
          <p:nvPr/>
        </p:nvSpPr>
        <p:spPr>
          <a:xfrm>
            <a:off x="4030053" y="4419651"/>
            <a:ext cx="1933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002060"/>
                </a:solidFill>
                <a:highlight>
                  <a:srgbClr val="FFFF00"/>
                </a:highlight>
              </a:rPr>
              <a:t>无跳过循环则输出</a:t>
            </a:r>
            <a:r>
              <a:rPr kumimoji="1" lang="en-US" altLang="zh-CN" sz="1600" i="1" dirty="0">
                <a:solidFill>
                  <a:srgbClr val="002060"/>
                </a:solidFill>
                <a:highlight>
                  <a:srgbClr val="FFFF00"/>
                </a:highlight>
              </a:rPr>
              <a:t>p</a:t>
            </a:r>
            <a:endParaRPr kumimoji="1" lang="zh-CN" altLang="en-US" sz="1600" i="1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18413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37223" y="1361644"/>
            <a:ext cx="72612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buSzPct val="90000"/>
            </a:pPr>
            <a:r>
              <a:rPr lang="en-US" altLang="zh-CN" sz="3200" dirty="0" err="1">
                <a:solidFill>
                  <a:srgbClr val="7030A0"/>
                </a:solidFill>
              </a:rPr>
              <a:t>System.in.read</a:t>
            </a:r>
            <a:r>
              <a:rPr lang="en-US" altLang="zh-CN" sz="3200" dirty="0">
                <a:solidFill>
                  <a:srgbClr val="7030A0"/>
                </a:solidFill>
              </a:rPr>
              <a:t>(byte[] b, </a:t>
            </a:r>
            <a:r>
              <a:rPr lang="en-US" altLang="zh-CN" sz="3200" dirty="0" err="1">
                <a:solidFill>
                  <a:srgbClr val="7030A0"/>
                </a:solidFill>
              </a:rPr>
              <a:t>int</a:t>
            </a:r>
            <a:r>
              <a:rPr lang="en-US" altLang="zh-CN" sz="3200" dirty="0">
                <a:solidFill>
                  <a:srgbClr val="7030A0"/>
                </a:solidFill>
              </a:rPr>
              <a:t> off, </a:t>
            </a:r>
            <a:r>
              <a:rPr lang="en-US" altLang="zh-CN" sz="3200" dirty="0" err="1">
                <a:solidFill>
                  <a:srgbClr val="7030A0"/>
                </a:solidFill>
              </a:rPr>
              <a:t>int</a:t>
            </a:r>
            <a:r>
              <a:rPr lang="en-US" altLang="zh-CN" sz="3200" dirty="0">
                <a:solidFill>
                  <a:srgbClr val="7030A0"/>
                </a:solidFill>
              </a:rPr>
              <a:t> </a:t>
            </a:r>
            <a:r>
              <a:rPr lang="en-US" altLang="zh-CN" sz="3200" dirty="0" err="1">
                <a:solidFill>
                  <a:srgbClr val="7030A0"/>
                </a:solidFill>
              </a:rPr>
              <a:t>len</a:t>
            </a:r>
            <a:r>
              <a:rPr lang="en-US" altLang="zh-CN" sz="3200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7223" y="2052621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功能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：从输入流中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读取</a:t>
            </a:r>
            <a:r>
              <a:rPr lang="en-US" altLang="zh-CN" sz="2000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len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个字节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写入字节数组</a:t>
            </a:r>
            <a:r>
              <a:rPr lang="en-US" altLang="zh-CN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off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位置</a:t>
            </a:r>
            <a:endParaRPr lang="en-US" altLang="zh-CN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返回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：读取的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字节数量</a:t>
            </a:r>
          </a:p>
        </p:txBody>
      </p:sp>
      <p:pic>
        <p:nvPicPr>
          <p:cNvPr id="33794" name="Picture 2" descr="C:\Users\Administrator\Desktop\java课件\pics\03\屏幕快照 2017-09-22 下午9.56.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5013176"/>
            <a:ext cx="2088234" cy="83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5159897" y="5013176"/>
            <a:ext cx="864931" cy="414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23993" y="5013176"/>
            <a:ext cx="864931" cy="414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88089" y="5013176"/>
            <a:ext cx="864931" cy="414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45436" y="6228020"/>
            <a:ext cx="2282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System.</a:t>
            </a:r>
            <a:r>
              <a:rPr lang="en-US" altLang="zh-CN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in.read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(b, 2, 2)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7751350" y="5013176"/>
            <a:ext cx="864931" cy="4143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\r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615446" y="5013176"/>
            <a:ext cx="864931" cy="4143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\n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5159896" y="5427532"/>
            <a:ext cx="0" cy="4497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888088" y="5425610"/>
            <a:ext cx="0" cy="4497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6600056" y="5649525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>
            <a:off x="5159896" y="5646440"/>
            <a:ext cx="288032" cy="14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278796" y="5415608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length:2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5386742" y="5816316"/>
            <a:ext cx="781267" cy="493004"/>
          </a:xfrm>
          <a:custGeom>
            <a:avLst/>
            <a:gdLst>
              <a:gd name="connsiteX0" fmla="*/ 58615 w 58615"/>
              <a:gd name="connsiteY0" fmla="*/ 0 h 293077"/>
              <a:gd name="connsiteX1" fmla="*/ 0 w 58615"/>
              <a:gd name="connsiteY1" fmla="*/ 293077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615" h="293077">
                <a:moveTo>
                  <a:pt x="58615" y="0"/>
                </a:moveTo>
                <a:cubicBezTo>
                  <a:pt x="55684" y="112346"/>
                  <a:pt x="52754" y="224693"/>
                  <a:pt x="0" y="293077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032104" y="622802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b:  [0, 0, </a:t>
            </a:r>
            <a:r>
              <a:rPr lang="en-US" altLang="zh-CN" dirty="0">
                <a:solidFill>
                  <a:srgbClr val="7030A0"/>
                </a:solidFill>
              </a:rPr>
              <a:t>97, 98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0]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ED45C6A0-0A45-8B43-92CB-B6A8403E33BF}"/>
              </a:ext>
            </a:extLst>
          </p:cNvPr>
          <p:cNvSpPr txBox="1"/>
          <p:nvPr/>
        </p:nvSpPr>
        <p:spPr>
          <a:xfrm>
            <a:off x="457199" y="381000"/>
            <a:ext cx="59224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altLang="zh-CN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Sec-3:</a:t>
            </a:r>
            <a:r>
              <a:rPr lang="zh-CN" altLang="en-US" sz="2800" b="1" spc="-5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程序控制</a:t>
            </a:r>
            <a:endParaRPr lang="zh-CN" altLang="en-US" sz="2800" b="1" spc="-5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912FAC-4596-2D4C-A58E-8DB8CFE80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2" y="1315010"/>
            <a:ext cx="7854775" cy="2700079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79381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3" grpId="0"/>
      <p:bldP spid="24" grpId="0" animBg="1"/>
      <p:bldP spid="25" grpId="0" animBg="1"/>
      <p:bldP spid="32" grpId="0"/>
      <p:bldP spid="33" grpId="0" animBg="1"/>
      <p:bldP spid="34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39918</TotalTime>
  <Words>4751</Words>
  <Application>Microsoft Macintosh PowerPoint</Application>
  <PresentationFormat>宽屏</PresentationFormat>
  <Paragraphs>839</Paragraphs>
  <Slides>85</Slides>
  <Notes>35</Notes>
  <HiddenSlides>3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85</vt:i4>
      </vt:variant>
    </vt:vector>
  </HeadingPairs>
  <TitlesOfParts>
    <vt:vector size="95" baseType="lpstr">
      <vt:lpstr>Microsoft YaHei</vt:lpstr>
      <vt:lpstr>Microsoft YaHei</vt:lpstr>
      <vt:lpstr>Arial</vt:lpstr>
      <vt:lpstr>Calibri</vt:lpstr>
      <vt:lpstr>Calibri Light</vt:lpstr>
      <vt:lpstr>Comic Sans MS</vt:lpstr>
      <vt:lpstr>Monotype Sorts</vt:lpstr>
      <vt:lpstr>Times New Roman</vt:lpstr>
      <vt:lpstr>Wingdings</vt:lpstr>
      <vt:lpstr>Office 主题</vt:lpstr>
      <vt:lpstr>JAVA语言程序设计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If-{else if} Statement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Sampling-based Hybrid Approximate Query Processing System in the Cloud</dc:title>
  <dc:creator>wyxallen</dc:creator>
  <cp:lastModifiedBy>lsswyx@gmail.com</cp:lastModifiedBy>
  <cp:revision>1611</cp:revision>
  <dcterms:created xsi:type="dcterms:W3CDTF">2014-08-07T06:31:00Z</dcterms:created>
  <dcterms:modified xsi:type="dcterms:W3CDTF">2023-03-21T01:09:43Z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